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8"/>
  </p:notesMasterIdLst>
  <p:sldIdLst>
    <p:sldId id="256" r:id="rId2"/>
    <p:sldId id="258" r:id="rId3"/>
    <p:sldId id="290" r:id="rId4"/>
    <p:sldId id="293" r:id="rId5"/>
    <p:sldId id="260" r:id="rId6"/>
    <p:sldId id="262" r:id="rId7"/>
    <p:sldId id="362" r:id="rId8"/>
    <p:sldId id="363" r:id="rId9"/>
    <p:sldId id="372" r:id="rId10"/>
    <p:sldId id="371" r:id="rId11"/>
    <p:sldId id="360" r:id="rId12"/>
    <p:sldId id="339" r:id="rId13"/>
    <p:sldId id="267" r:id="rId14"/>
    <p:sldId id="320" r:id="rId15"/>
    <p:sldId id="364" r:id="rId16"/>
    <p:sldId id="322" r:id="rId17"/>
    <p:sldId id="323" r:id="rId18"/>
    <p:sldId id="324" r:id="rId19"/>
    <p:sldId id="325" r:id="rId20"/>
    <p:sldId id="338" r:id="rId21"/>
    <p:sldId id="315" r:id="rId22"/>
    <p:sldId id="333" r:id="rId23"/>
    <p:sldId id="334" r:id="rId24"/>
    <p:sldId id="335" r:id="rId25"/>
    <p:sldId id="359" r:id="rId26"/>
    <p:sldId id="332" r:id="rId27"/>
    <p:sldId id="357" r:id="rId28"/>
    <p:sldId id="369" r:id="rId29"/>
    <p:sldId id="358" r:id="rId30"/>
    <p:sldId id="279" r:id="rId31"/>
    <p:sldId id="340" r:id="rId32"/>
    <p:sldId id="342" r:id="rId33"/>
    <p:sldId id="343" r:id="rId34"/>
    <p:sldId id="341" r:id="rId35"/>
    <p:sldId id="344" r:id="rId36"/>
    <p:sldId id="345" r:id="rId37"/>
    <p:sldId id="346" r:id="rId38"/>
    <p:sldId id="347" r:id="rId39"/>
    <p:sldId id="356" r:id="rId40"/>
    <p:sldId id="294" r:id="rId41"/>
    <p:sldId id="281" r:id="rId42"/>
    <p:sldId id="295" r:id="rId43"/>
    <p:sldId id="296" r:id="rId44"/>
    <p:sldId id="297" r:id="rId45"/>
    <p:sldId id="298" r:id="rId46"/>
    <p:sldId id="366" r:id="rId47"/>
  </p:sldIdLst>
  <p:sldSz cx="12192000" cy="6858000"/>
  <p:notesSz cx="6858000" cy="9144000"/>
  <p:embeddedFontLst>
    <p:embeddedFont>
      <p:font typeface="Cambria Math" panose="02040503050406030204" pitchFamily="18" charset="0"/>
      <p:regular r:id="rId49"/>
    </p:embeddedFont>
    <p:embeddedFont>
      <p:font typeface="Calibri" panose="020F0502020204030204" pitchFamily="34" charset="0"/>
      <p:regular r:id="rId50"/>
      <p:bold r:id="rId51"/>
      <p:italic r:id="rId52"/>
      <p:boldItalic r:id="rId53"/>
    </p:embeddedFont>
    <p:embeddedFont>
      <p:font typeface="Cambria" panose="02040503050406030204" pitchFamily="18"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8" autoAdjust="0"/>
    <p:restoredTop sz="86300" autoAdjust="0"/>
  </p:normalViewPr>
  <p:slideViewPr>
    <p:cSldViewPr snapToGrid="0">
      <p:cViewPr varScale="1">
        <p:scale>
          <a:sx n="79" d="100"/>
          <a:sy n="79" d="100"/>
        </p:scale>
        <p:origin x="888" y="77"/>
      </p:cViewPr>
      <p:guideLst/>
    </p:cSldViewPr>
  </p:slideViewPr>
  <p:outlineViewPr>
    <p:cViewPr>
      <p:scale>
        <a:sx n="33" d="100"/>
        <a:sy n="33" d="100"/>
      </p:scale>
      <p:origin x="0" y="-1771"/>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6CC2C-4C99-4AC4-80F5-93E47B3C8213}" type="datetimeFigureOut">
              <a:rPr lang="en-IN" smtClean="0"/>
              <a:t>08-03-2017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38A2F-8BBC-4F90-809C-BE0A29A88B0C}" type="slidenum">
              <a:rPr lang="en-IN" smtClean="0"/>
              <a:t>‹#›</a:t>
            </a:fld>
            <a:endParaRPr lang="en-IN"/>
          </a:p>
        </p:txBody>
      </p:sp>
    </p:spTree>
    <p:extLst>
      <p:ext uri="{BB962C8B-B14F-4D97-AF65-F5344CB8AC3E}">
        <p14:creationId xmlns:p14="http://schemas.microsoft.com/office/powerpoint/2010/main" val="322940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follows from very simple ideas.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a:t>
            </a:fld>
            <a:endParaRPr lang="en-IN"/>
          </a:p>
        </p:txBody>
      </p:sp>
    </p:spTree>
    <p:extLst>
      <p:ext uri="{BB962C8B-B14F-4D97-AF65-F5344CB8AC3E}">
        <p14:creationId xmlns:p14="http://schemas.microsoft.com/office/powerpoint/2010/main" val="3395563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have tried various</a:t>
            </a:r>
            <a:r>
              <a:rPr lang="en-US" baseline="0" dirty="0"/>
              <a:t> exhaustive searches for differential biases and yielded nothing useful. </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15</a:t>
            </a:fld>
            <a:endParaRPr lang="en-IN"/>
          </a:p>
        </p:txBody>
      </p:sp>
    </p:spTree>
    <p:extLst>
      <p:ext uri="{BB962C8B-B14F-4D97-AF65-F5344CB8AC3E}">
        <p14:creationId xmlns:p14="http://schemas.microsoft.com/office/powerpoint/2010/main" val="151493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dislike</a:t>
            </a:r>
            <a:r>
              <a:rPr lang="en-US" baseline="0" dirty="0"/>
              <a:t> non-linear operations. And the only one here is the modular addition, so let’s get rid of it. We know that we can blindly get rid of it of the modular addition in the Least Significant Bit.</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17</a:t>
            </a:fld>
            <a:endParaRPr lang="en-IN"/>
          </a:p>
        </p:txBody>
      </p:sp>
    </p:spTree>
    <p:extLst>
      <p:ext uri="{BB962C8B-B14F-4D97-AF65-F5344CB8AC3E}">
        <p14:creationId xmlns:p14="http://schemas.microsoft.com/office/powerpoint/2010/main" val="68851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only</a:t>
            </a:r>
            <a:r>
              <a:rPr lang="en-US" baseline="0" dirty="0"/>
              <a:t> a single bit input differential. So 128*8 combinations of ID/OD to get best possible biases.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19</a:t>
            </a:fld>
            <a:endParaRPr lang="en-IN"/>
          </a:p>
        </p:txBody>
      </p:sp>
    </p:spTree>
    <p:extLst>
      <p:ext uri="{BB962C8B-B14F-4D97-AF65-F5344CB8AC3E}">
        <p14:creationId xmlns:p14="http://schemas.microsoft.com/office/powerpoint/2010/main" val="75229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and 5 bit combinations give</a:t>
            </a:r>
            <a:r>
              <a:rPr lang="en-US" baseline="0" dirty="0"/>
              <a:t> us high biases.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20</a:t>
            </a:fld>
            <a:endParaRPr lang="en-IN"/>
          </a:p>
        </p:txBody>
      </p:sp>
    </p:spTree>
    <p:extLst>
      <p:ext uri="{BB962C8B-B14F-4D97-AF65-F5344CB8AC3E}">
        <p14:creationId xmlns:p14="http://schemas.microsoft.com/office/powerpoint/2010/main" val="428353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21</a:t>
            </a:fld>
            <a:endParaRPr lang="en-IN"/>
          </a:p>
        </p:txBody>
      </p:sp>
    </p:spTree>
    <p:extLst>
      <p:ext uri="{BB962C8B-B14F-4D97-AF65-F5344CB8AC3E}">
        <p14:creationId xmlns:p14="http://schemas.microsoft.com/office/powerpoint/2010/main" val="300439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22</a:t>
            </a:fld>
            <a:endParaRPr lang="en-IN"/>
          </a:p>
        </p:txBody>
      </p:sp>
    </p:spTree>
    <p:extLst>
      <p:ext uri="{BB962C8B-B14F-4D97-AF65-F5344CB8AC3E}">
        <p14:creationId xmlns:p14="http://schemas.microsoft.com/office/powerpoint/2010/main" val="1505267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23</a:t>
            </a:fld>
            <a:endParaRPr lang="en-IN"/>
          </a:p>
        </p:txBody>
      </p:sp>
    </p:spTree>
    <p:extLst>
      <p:ext uri="{BB962C8B-B14F-4D97-AF65-F5344CB8AC3E}">
        <p14:creationId xmlns:p14="http://schemas.microsoft.com/office/powerpoint/2010/main" val="114315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p>
          <a:p>
            <a:r>
              <a:rPr lang="en-US" baseline="0" dirty="0"/>
              <a:t>4 round and 3 round respectively are only semi-interesting</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24</a:t>
            </a:fld>
            <a:endParaRPr lang="en-IN"/>
          </a:p>
        </p:txBody>
      </p:sp>
    </p:spTree>
    <p:extLst>
      <p:ext uri="{BB962C8B-B14F-4D97-AF65-F5344CB8AC3E}">
        <p14:creationId xmlns:p14="http://schemas.microsoft.com/office/powerpoint/2010/main" val="1830685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p>
          <a:p>
            <a:r>
              <a:rPr lang="en-US" baseline="0" dirty="0"/>
              <a:t>4 round and 3 round respectively are only semi-interesting</a:t>
            </a:r>
          </a:p>
          <a:p>
            <a:endParaRPr lang="en-US" baseline="0" dirty="0"/>
          </a:p>
          <a:p>
            <a:r>
              <a:rPr lang="en-US" baseline="0" dirty="0"/>
              <a:t>Admittedly the improved attack on Salsa was for a key recovery. </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25</a:t>
            </a:fld>
            <a:endParaRPr lang="en-IN"/>
          </a:p>
        </p:txBody>
      </p:sp>
    </p:spTree>
    <p:extLst>
      <p:ext uri="{BB962C8B-B14F-4D97-AF65-F5344CB8AC3E}">
        <p14:creationId xmlns:p14="http://schemas.microsoft.com/office/powerpoint/2010/main" val="117357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of using only</a:t>
            </a:r>
            <a:r>
              <a:rPr lang="en-US" baseline="0" dirty="0"/>
              <a:t> the LSB to get rid of non-linearity is very restrictive, so we use some known results of linear approximation to attempt to go beyond extending a single round.</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26</a:t>
            </a:fld>
            <a:endParaRPr lang="en-IN"/>
          </a:p>
        </p:txBody>
      </p:sp>
    </p:spTree>
    <p:extLst>
      <p:ext uri="{BB962C8B-B14F-4D97-AF65-F5344CB8AC3E}">
        <p14:creationId xmlns:p14="http://schemas.microsoft.com/office/powerpoint/2010/main" val="95907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know its security margins.</a:t>
            </a:r>
          </a:p>
        </p:txBody>
      </p:sp>
      <p:sp>
        <p:nvSpPr>
          <p:cNvPr id="4" name="Slide Number Placeholder 3"/>
          <p:cNvSpPr>
            <a:spLocks noGrp="1"/>
          </p:cNvSpPr>
          <p:nvPr>
            <p:ph type="sldNum" sz="quarter" idx="10"/>
          </p:nvPr>
        </p:nvSpPr>
        <p:spPr/>
        <p:txBody>
          <a:bodyPr/>
          <a:lstStyle/>
          <a:p>
            <a:fld id="{1DA38A2F-8BBC-4F90-809C-BE0A29A88B0C}" type="slidenum">
              <a:rPr lang="en-IN" smtClean="0"/>
              <a:t>3</a:t>
            </a:fld>
            <a:endParaRPr lang="en-IN"/>
          </a:p>
        </p:txBody>
      </p:sp>
    </p:spTree>
    <p:extLst>
      <p:ext uri="{BB962C8B-B14F-4D97-AF65-F5344CB8AC3E}">
        <p14:creationId xmlns:p14="http://schemas.microsoft.com/office/powerpoint/2010/main" val="78756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don’t rely on any independence assumptions.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27</a:t>
            </a:fld>
            <a:endParaRPr lang="en-IN"/>
          </a:p>
        </p:txBody>
      </p:sp>
    </p:spTree>
    <p:extLst>
      <p:ext uri="{BB962C8B-B14F-4D97-AF65-F5344CB8AC3E}">
        <p14:creationId xmlns:p14="http://schemas.microsoft.com/office/powerpoint/2010/main" val="67750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because these are theoretical and can’t be verified. But it still gives the best</a:t>
            </a:r>
            <a:r>
              <a:rPr lang="en-US" baseline="0" dirty="0"/>
              <a:t> known attack via a distinguisher for 6 rounds of </a:t>
            </a:r>
            <a:r>
              <a:rPr lang="en-US" baseline="0" dirty="0" err="1"/>
              <a:t>ChaCha</a:t>
            </a:r>
            <a:r>
              <a:rPr lang="en-US" baseline="0" dirty="0"/>
              <a:t>. But we learned yesterday that nobody cares about theoretical results. </a:t>
            </a:r>
          </a:p>
          <a:p>
            <a:endParaRPr lang="en-US" baseline="0" dirty="0"/>
          </a:p>
          <a:p>
            <a:r>
              <a:rPr lang="en-US" baseline="0" dirty="0"/>
              <a:t>Here the epsilon is the overall bias that is the combination of the differential and linear bias.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28</a:t>
            </a:fld>
            <a:endParaRPr lang="en-IN"/>
          </a:p>
        </p:txBody>
      </p:sp>
    </p:spTree>
    <p:extLst>
      <p:ext uri="{BB962C8B-B14F-4D97-AF65-F5344CB8AC3E}">
        <p14:creationId xmlns:p14="http://schemas.microsoft.com/office/powerpoint/2010/main" val="2681670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because these are theoretical and can’t be verified. But it still gives the best</a:t>
            </a:r>
            <a:r>
              <a:rPr lang="en-US" baseline="0" dirty="0"/>
              <a:t> known attack via a distinguisher for 6 rounds of </a:t>
            </a:r>
            <a:r>
              <a:rPr lang="en-US" baseline="0" dirty="0" err="1"/>
              <a:t>ChaCha</a:t>
            </a:r>
            <a:r>
              <a:rPr lang="en-US" baseline="0" dirty="0"/>
              <a:t>. But we learned yesterday that nobody cares about theoretical results. </a:t>
            </a:r>
          </a:p>
          <a:p>
            <a:endParaRPr lang="en-US" baseline="0" dirty="0"/>
          </a:p>
          <a:p>
            <a:r>
              <a:rPr lang="en-US" baseline="0" dirty="0"/>
              <a:t>Here the epsilon is the overall bias that is the combination of the differential and linear bias.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29</a:t>
            </a:fld>
            <a:endParaRPr lang="en-IN"/>
          </a:p>
        </p:txBody>
      </p:sp>
    </p:spTree>
    <p:extLst>
      <p:ext uri="{BB962C8B-B14F-4D97-AF65-F5344CB8AC3E}">
        <p14:creationId xmlns:p14="http://schemas.microsoft.com/office/powerpoint/2010/main" val="3525553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hoc methods before this. </a:t>
            </a:r>
          </a:p>
          <a:p>
            <a:endParaRPr lang="en-US" dirty="0"/>
          </a:p>
          <a:p>
            <a:r>
              <a:rPr lang="en-US" dirty="0"/>
              <a:t>The </a:t>
            </a:r>
            <a:r>
              <a:rPr lang="en-US" dirty="0" err="1"/>
              <a:t>Aumasson</a:t>
            </a:r>
            <a:r>
              <a:rPr lang="en-US" dirty="0"/>
              <a:t> et al paper conjectured that multi bit differentials won’t provide anything useful.</a:t>
            </a:r>
            <a:endParaRPr lang="en-IN" dirty="0"/>
          </a:p>
        </p:txBody>
      </p:sp>
      <p:sp>
        <p:nvSpPr>
          <p:cNvPr id="4" name="Slide Number Placeholder 3"/>
          <p:cNvSpPr>
            <a:spLocks noGrp="1"/>
          </p:cNvSpPr>
          <p:nvPr>
            <p:ph type="sldNum" sz="quarter" idx="10"/>
          </p:nvPr>
        </p:nvSpPr>
        <p:spPr/>
        <p:txBody>
          <a:bodyPr/>
          <a:lstStyle/>
          <a:p>
            <a:fld id="{1DA38A2F-8BBC-4F90-809C-BE0A29A88B0C}" type="slidenum">
              <a:rPr lang="en-IN" smtClean="0"/>
              <a:t>30</a:t>
            </a:fld>
            <a:endParaRPr lang="en-IN"/>
          </a:p>
        </p:txBody>
      </p:sp>
    </p:spTree>
    <p:extLst>
      <p:ext uri="{BB962C8B-B14F-4D97-AF65-F5344CB8AC3E}">
        <p14:creationId xmlns:p14="http://schemas.microsoft.com/office/powerpoint/2010/main" val="1001291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assure you the talk would have been titled differently if we could have reverted 4 rounds after a 6 round bias.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31</a:t>
            </a:fld>
            <a:endParaRPr lang="en-IN"/>
          </a:p>
        </p:txBody>
      </p:sp>
    </p:spTree>
    <p:extLst>
      <p:ext uri="{BB962C8B-B14F-4D97-AF65-F5344CB8AC3E}">
        <p14:creationId xmlns:p14="http://schemas.microsoft.com/office/powerpoint/2010/main" val="85189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surprisingly</a:t>
            </a:r>
          </a:p>
        </p:txBody>
      </p:sp>
      <p:sp>
        <p:nvSpPr>
          <p:cNvPr id="4" name="Slide Number Placeholder 3"/>
          <p:cNvSpPr>
            <a:spLocks noGrp="1"/>
          </p:cNvSpPr>
          <p:nvPr>
            <p:ph type="sldNum" sz="quarter" idx="10"/>
          </p:nvPr>
        </p:nvSpPr>
        <p:spPr/>
        <p:txBody>
          <a:bodyPr/>
          <a:lstStyle/>
          <a:p>
            <a:fld id="{1DA38A2F-8BBC-4F90-809C-BE0A29A88B0C}" type="slidenum">
              <a:rPr lang="en-IN" smtClean="0"/>
              <a:t>33</a:t>
            </a:fld>
            <a:endParaRPr lang="en-IN"/>
          </a:p>
        </p:txBody>
      </p:sp>
    </p:spTree>
    <p:extLst>
      <p:ext uri="{BB962C8B-B14F-4D97-AF65-F5344CB8AC3E}">
        <p14:creationId xmlns:p14="http://schemas.microsoft.com/office/powerpoint/2010/main" val="2041731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p>
          <a:p>
            <a:r>
              <a:rPr lang="en-US" baseline="0" dirty="0"/>
              <a:t>4 round and 3 round respectively are only semi-interesting</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35</a:t>
            </a:fld>
            <a:endParaRPr lang="en-IN"/>
          </a:p>
        </p:txBody>
      </p:sp>
    </p:spTree>
    <p:extLst>
      <p:ext uri="{BB962C8B-B14F-4D97-AF65-F5344CB8AC3E}">
        <p14:creationId xmlns:p14="http://schemas.microsoft.com/office/powerpoint/2010/main" val="2666846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36</a:t>
            </a:fld>
            <a:endParaRPr lang="en-IN"/>
          </a:p>
        </p:txBody>
      </p:sp>
    </p:spTree>
    <p:extLst>
      <p:ext uri="{BB962C8B-B14F-4D97-AF65-F5344CB8AC3E}">
        <p14:creationId xmlns:p14="http://schemas.microsoft.com/office/powerpoint/2010/main" val="3068047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know single bit biases</a:t>
            </a:r>
            <a:r>
              <a:rPr lang="en-US" baseline="0" dirty="0"/>
              <a:t> for 5 rounds for Salsa and 4 rounds for </a:t>
            </a:r>
            <a:r>
              <a:rPr lang="en-US" baseline="0" dirty="0" err="1"/>
              <a:t>ChaCha</a:t>
            </a:r>
            <a:r>
              <a:rPr lang="en-US" baseline="0" dirty="0"/>
              <a:t> respectively, this doesn’t work beyond round 5.</a:t>
            </a:r>
          </a:p>
          <a:p>
            <a:r>
              <a:rPr lang="en-US" baseline="0" dirty="0"/>
              <a:t>4 round and 3 round respectively are only semi-interesting</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37</a:t>
            </a:fld>
            <a:endParaRPr lang="en-IN"/>
          </a:p>
        </p:txBody>
      </p:sp>
    </p:spTree>
    <p:extLst>
      <p:ext uri="{BB962C8B-B14F-4D97-AF65-F5344CB8AC3E}">
        <p14:creationId xmlns:p14="http://schemas.microsoft.com/office/powerpoint/2010/main" val="2015357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result for 7</a:t>
            </a:r>
            <a:r>
              <a:rPr lang="en-US" baseline="0" dirty="0"/>
              <a:t> round Salsa and 6 round </a:t>
            </a:r>
            <a:r>
              <a:rPr lang="en-US" baseline="0" dirty="0" err="1"/>
              <a:t>ChaCha</a:t>
            </a:r>
            <a:r>
              <a:rPr lang="en-US" baseline="0" dirty="0"/>
              <a:t> work with our best biases for 6 and 5 rounds of </a:t>
            </a:r>
            <a:r>
              <a:rPr lang="en-US" baseline="0" dirty="0" err="1"/>
              <a:t>ChaCha</a:t>
            </a:r>
            <a:r>
              <a:rPr lang="en-US" baseline="0" dirty="0"/>
              <a:t> respectively. But we are unfortunately not able to use them for 8 and 7 rounds of Salsa and </a:t>
            </a:r>
            <a:r>
              <a:rPr lang="en-US" baseline="0" dirty="0" err="1"/>
              <a:t>ChaCha</a:t>
            </a:r>
            <a:r>
              <a:rPr lang="en-US" baseline="0" dirty="0"/>
              <a:t> respectively. </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38</a:t>
            </a:fld>
            <a:endParaRPr lang="en-IN"/>
          </a:p>
        </p:txBody>
      </p:sp>
    </p:spTree>
    <p:extLst>
      <p:ext uri="{BB962C8B-B14F-4D97-AF65-F5344CB8AC3E}">
        <p14:creationId xmlns:p14="http://schemas.microsoft.com/office/powerpoint/2010/main" val="143063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Rounds are reversible</a:t>
            </a:r>
          </a:p>
        </p:txBody>
      </p:sp>
      <p:sp>
        <p:nvSpPr>
          <p:cNvPr id="4" name="Slide Number Placeholder 3"/>
          <p:cNvSpPr>
            <a:spLocks noGrp="1"/>
          </p:cNvSpPr>
          <p:nvPr>
            <p:ph type="sldNum" sz="quarter" idx="10"/>
          </p:nvPr>
        </p:nvSpPr>
        <p:spPr/>
        <p:txBody>
          <a:bodyPr/>
          <a:lstStyle/>
          <a:p>
            <a:fld id="{1DA38A2F-8BBC-4F90-809C-BE0A29A88B0C}" type="slidenum">
              <a:rPr lang="en-IN" smtClean="0"/>
              <a:t>4</a:t>
            </a:fld>
            <a:endParaRPr lang="en-IN"/>
          </a:p>
        </p:txBody>
      </p:sp>
    </p:spTree>
    <p:extLst>
      <p:ext uri="{BB962C8B-B14F-4D97-AF65-F5344CB8AC3E}">
        <p14:creationId xmlns:p14="http://schemas.microsoft.com/office/powerpoint/2010/main" val="3386539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inherent?</a:t>
            </a:r>
          </a:p>
        </p:txBody>
      </p:sp>
      <p:sp>
        <p:nvSpPr>
          <p:cNvPr id="4" name="Slide Number Placeholder 3"/>
          <p:cNvSpPr>
            <a:spLocks noGrp="1"/>
          </p:cNvSpPr>
          <p:nvPr>
            <p:ph type="sldNum" sz="quarter" idx="10"/>
          </p:nvPr>
        </p:nvSpPr>
        <p:spPr/>
        <p:txBody>
          <a:bodyPr/>
          <a:lstStyle/>
          <a:p>
            <a:fld id="{1DA38A2F-8BBC-4F90-809C-BE0A29A88B0C}" type="slidenum">
              <a:rPr lang="en-IN" smtClean="0"/>
              <a:t>40</a:t>
            </a:fld>
            <a:endParaRPr lang="en-IN"/>
          </a:p>
        </p:txBody>
      </p:sp>
    </p:spTree>
    <p:extLst>
      <p:ext uri="{BB962C8B-B14F-4D97-AF65-F5344CB8AC3E}">
        <p14:creationId xmlns:p14="http://schemas.microsoft.com/office/powerpoint/2010/main" val="384033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ChaCha</a:t>
            </a:r>
            <a:r>
              <a:rPr lang="en-US" dirty="0"/>
              <a:t> also possibly requires fewer</a:t>
            </a:r>
            <a:r>
              <a:rPr lang="en-US" baseline="0" dirty="0"/>
              <a:t> rounds.</a:t>
            </a:r>
            <a:endParaRPr lang="en-IN" dirty="0"/>
          </a:p>
        </p:txBody>
      </p:sp>
      <p:sp>
        <p:nvSpPr>
          <p:cNvPr id="4" name="Slide Number Placeholder 3"/>
          <p:cNvSpPr>
            <a:spLocks noGrp="1"/>
          </p:cNvSpPr>
          <p:nvPr>
            <p:ph type="sldNum" sz="quarter" idx="10"/>
          </p:nvPr>
        </p:nvSpPr>
        <p:spPr/>
        <p:txBody>
          <a:bodyPr/>
          <a:lstStyle/>
          <a:p>
            <a:fld id="{730411D1-CEE4-41E6-8D4B-000FE0A0F7A5}" type="slidenum">
              <a:rPr lang="en-IN" smtClean="0"/>
              <a:t>46</a:t>
            </a:fld>
            <a:endParaRPr lang="en-IN"/>
          </a:p>
        </p:txBody>
      </p:sp>
    </p:spTree>
    <p:extLst>
      <p:ext uri="{BB962C8B-B14F-4D97-AF65-F5344CB8AC3E}">
        <p14:creationId xmlns:p14="http://schemas.microsoft.com/office/powerpoint/2010/main" val="170230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out the related</a:t>
            </a:r>
            <a:r>
              <a:rPr lang="en-US" baseline="0" dirty="0"/>
              <a:t> key attack.</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6</a:t>
            </a:fld>
            <a:endParaRPr lang="en-IN"/>
          </a:p>
        </p:txBody>
      </p:sp>
    </p:spTree>
    <p:extLst>
      <p:ext uri="{BB962C8B-B14F-4D97-AF65-F5344CB8AC3E}">
        <p14:creationId xmlns:p14="http://schemas.microsoft.com/office/powerpoint/2010/main" val="318330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don’t care about what the values or probabilities are at other positions.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8</a:t>
            </a:fld>
            <a:endParaRPr lang="en-IN"/>
          </a:p>
        </p:txBody>
      </p:sp>
    </p:spTree>
    <p:extLst>
      <p:ext uri="{BB962C8B-B14F-4D97-AF65-F5344CB8AC3E}">
        <p14:creationId xmlns:p14="http://schemas.microsoft.com/office/powerpoint/2010/main" val="411241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recovery attacks.</a:t>
            </a:r>
          </a:p>
          <a:p>
            <a:r>
              <a:rPr lang="en-US" dirty="0"/>
              <a:t>Depending on positions</a:t>
            </a:r>
            <a:r>
              <a:rPr lang="en-US" baseline="0" dirty="0"/>
              <a:t> where the bias occurs, the key bits can be split as significant and non-significant. </a:t>
            </a:r>
          </a:p>
          <a:p>
            <a:r>
              <a:rPr lang="en-US" baseline="0" dirty="0"/>
              <a:t>The bias epsilon is used as the distinguishing criteria to obtain the correct significant bits.</a:t>
            </a:r>
          </a:p>
          <a:p>
            <a:endParaRPr lang="en-US" baseline="0" dirty="0"/>
          </a:p>
          <a:p>
            <a:r>
              <a:rPr lang="en-US" baseline="0" dirty="0"/>
              <a:t>Two factors effect the success of the attack. The bias, and the number of significant bits. We want high bias and low significant bits.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9</a:t>
            </a:fld>
            <a:endParaRPr lang="en-IN"/>
          </a:p>
        </p:txBody>
      </p:sp>
    </p:spTree>
    <p:extLst>
      <p:ext uri="{BB962C8B-B14F-4D97-AF65-F5344CB8AC3E}">
        <p14:creationId xmlns:p14="http://schemas.microsoft.com/office/powerpoint/2010/main" val="163816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positions</a:t>
            </a:r>
            <a:r>
              <a:rPr lang="en-US" baseline="0" dirty="0"/>
              <a:t> where the bias occurs, the key bits can be split as significant and non-significant. </a:t>
            </a:r>
          </a:p>
          <a:p>
            <a:r>
              <a:rPr lang="en-US" baseline="0" dirty="0"/>
              <a:t>The bias epsilon is used as the distinguishing criteria to obtain the correct significant bits.</a:t>
            </a:r>
          </a:p>
          <a:p>
            <a:endParaRPr lang="en-US" baseline="0" dirty="0"/>
          </a:p>
          <a:p>
            <a:r>
              <a:rPr lang="en-US" baseline="0" dirty="0"/>
              <a:t>Two factors effect the success of the attack. The bias, and the number of significant bits. We want high bias and low significant bits.</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10</a:t>
            </a:fld>
            <a:endParaRPr lang="en-IN"/>
          </a:p>
        </p:txBody>
      </p:sp>
    </p:spTree>
    <p:extLst>
      <p:ext uri="{BB962C8B-B14F-4D97-AF65-F5344CB8AC3E}">
        <p14:creationId xmlns:p14="http://schemas.microsoft.com/office/powerpoint/2010/main" val="56942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positions</a:t>
            </a:r>
            <a:r>
              <a:rPr lang="en-US" baseline="0" dirty="0"/>
              <a:t> where the bias occurs, the key bits can be split as significant and non-significant. </a:t>
            </a:r>
          </a:p>
          <a:p>
            <a:r>
              <a:rPr lang="en-US" baseline="0" dirty="0"/>
              <a:t>The bias epsilon is used as the distinguishing criteria to obtain the correct significant bits.</a:t>
            </a:r>
          </a:p>
          <a:p>
            <a:endParaRPr lang="en-US" baseline="0" dirty="0"/>
          </a:p>
          <a:p>
            <a:r>
              <a:rPr lang="en-US" baseline="0" dirty="0"/>
              <a:t>Two factors effect the success of the attack. The bias, and the number of significant bits. We want high bias and low significant bits.</a:t>
            </a:r>
          </a:p>
          <a:p>
            <a:endParaRPr lang="en-US" baseline="0" dirty="0"/>
          </a:p>
          <a:p>
            <a:r>
              <a:rPr lang="en-US" baseline="0" dirty="0"/>
              <a:t>Because of the feed forward mechanism I guess the bits to be used.</a:t>
            </a:r>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11</a:t>
            </a:fld>
            <a:endParaRPr lang="en-IN"/>
          </a:p>
        </p:txBody>
      </p:sp>
    </p:spTree>
    <p:extLst>
      <p:ext uri="{BB962C8B-B14F-4D97-AF65-F5344CB8AC3E}">
        <p14:creationId xmlns:p14="http://schemas.microsoft.com/office/powerpoint/2010/main" val="316719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a:t>
            </a:r>
            <a:r>
              <a:rPr lang="en-US" baseline="0" dirty="0"/>
              <a:t> been studied, and it seems like for known biases the reversing of 4 rounds for both Salsa and </a:t>
            </a:r>
            <a:r>
              <a:rPr lang="en-US" baseline="0" dirty="0" err="1"/>
              <a:t>ChaCha</a:t>
            </a:r>
            <a:r>
              <a:rPr lang="en-US" baseline="0" dirty="0"/>
              <a:t> seems like a road block.</a:t>
            </a:r>
          </a:p>
          <a:p>
            <a:endParaRPr lang="en-US" baseline="0" dirty="0"/>
          </a:p>
          <a:p>
            <a:r>
              <a:rPr lang="en-US" baseline="0" dirty="0"/>
              <a:t>Saturated in both directions. Our focus was on moving the red arrow.</a:t>
            </a:r>
          </a:p>
          <a:p>
            <a:endParaRPr lang="en-US" dirty="0"/>
          </a:p>
        </p:txBody>
      </p:sp>
      <p:sp>
        <p:nvSpPr>
          <p:cNvPr id="4" name="Slide Number Placeholder 3"/>
          <p:cNvSpPr>
            <a:spLocks noGrp="1"/>
          </p:cNvSpPr>
          <p:nvPr>
            <p:ph type="sldNum" sz="quarter" idx="10"/>
          </p:nvPr>
        </p:nvSpPr>
        <p:spPr/>
        <p:txBody>
          <a:bodyPr/>
          <a:lstStyle/>
          <a:p>
            <a:fld id="{1DA38A2F-8BBC-4F90-809C-BE0A29A88B0C}" type="slidenum">
              <a:rPr lang="en-IN" smtClean="0"/>
              <a:t>12</a:t>
            </a:fld>
            <a:endParaRPr lang="en-IN"/>
          </a:p>
        </p:txBody>
      </p:sp>
    </p:spTree>
    <p:extLst>
      <p:ext uri="{BB962C8B-B14F-4D97-AF65-F5344CB8AC3E}">
        <p14:creationId xmlns:p14="http://schemas.microsoft.com/office/powerpoint/2010/main" val="398258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BA7180E7-87EA-4ECC-B5C6-2475F91BD6D3}"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347791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A7180E7-87EA-4ECC-B5C6-2475F91BD6D3}"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20164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A7180E7-87EA-4ECC-B5C6-2475F91BD6D3}"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158337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BA7180E7-87EA-4ECC-B5C6-2475F91BD6D3}"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171712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C00000"/>
                </a:solidFill>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7180E7-87EA-4ECC-B5C6-2475F91BD6D3}" type="datetimeFigureOut">
              <a:rPr lang="en-IN" smtClean="0"/>
              <a:t>08-03-2017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390837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A7180E7-87EA-4ECC-B5C6-2475F91BD6D3}" type="datetimeFigureOut">
              <a:rPr lang="en-IN" smtClean="0"/>
              <a:t>08-03-2017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287166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A7180E7-87EA-4ECC-B5C6-2475F91BD6D3}" type="datetimeFigureOut">
              <a:rPr lang="en-IN" smtClean="0"/>
              <a:t>08-03-2017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258590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A7180E7-87EA-4ECC-B5C6-2475F91BD6D3}" type="datetimeFigureOut">
              <a:rPr lang="en-IN" smtClean="0"/>
              <a:t>08-03-2017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203737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180E7-87EA-4ECC-B5C6-2475F91BD6D3}" type="datetimeFigureOut">
              <a:rPr lang="en-IN" smtClean="0"/>
              <a:t>08-03-2017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303843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7180E7-87EA-4ECC-B5C6-2475F91BD6D3}" type="datetimeFigureOut">
              <a:rPr lang="en-IN" smtClean="0"/>
              <a:t>08-03-2017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77481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7180E7-87EA-4ECC-B5C6-2475F91BD6D3}" type="datetimeFigureOut">
              <a:rPr lang="en-IN" smtClean="0"/>
              <a:t>08-03-2017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49FC02-9351-4431-8EA3-135032ECD4F1}" type="slidenum">
              <a:rPr lang="en-IN" smtClean="0"/>
              <a:t>‹#›</a:t>
            </a:fld>
            <a:endParaRPr lang="en-IN"/>
          </a:p>
        </p:txBody>
      </p:sp>
    </p:spTree>
    <p:extLst>
      <p:ext uri="{BB962C8B-B14F-4D97-AF65-F5344CB8AC3E}">
        <p14:creationId xmlns:p14="http://schemas.microsoft.com/office/powerpoint/2010/main" val="384376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180E7-87EA-4ECC-B5C6-2475F91BD6D3}" type="datetimeFigureOut">
              <a:rPr lang="en-IN" smtClean="0"/>
              <a:t>08-03-2017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9FC02-9351-4431-8EA3-135032ECD4F1}" type="slidenum">
              <a:rPr lang="en-IN" smtClean="0"/>
              <a:t>‹#›</a:t>
            </a:fld>
            <a:endParaRPr lang="en-IN"/>
          </a:p>
        </p:txBody>
      </p:sp>
    </p:spTree>
    <p:extLst>
      <p:ext uri="{BB962C8B-B14F-4D97-AF65-F5344CB8AC3E}">
        <p14:creationId xmlns:p14="http://schemas.microsoft.com/office/powerpoint/2010/main" val="2871912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notesSlide" Target="../notesSlides/notesSlide10.xml"/><Relationship Id="rId9" Type="http://schemas.openxmlformats.org/officeDocument/2006/relationships/image" Target="../media/image15.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12.xml"/><Relationship Id="rId7" Type="http://schemas.openxmlformats.org/officeDocument/2006/relationships/image" Target="../media/image3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9.xml"/><Relationship Id="rId11" Type="http://schemas.openxmlformats.org/officeDocument/2006/relationships/image" Target="../media/image42.png"/><Relationship Id="rId5" Type="http://schemas.openxmlformats.org/officeDocument/2006/relationships/slideLayout" Target="../slideLayouts/slideLayout2.xml"/><Relationship Id="rId10" Type="http://schemas.openxmlformats.org/officeDocument/2006/relationships/image" Target="../media/image41.png"/><Relationship Id="rId4" Type="http://schemas.openxmlformats.org/officeDocument/2006/relationships/tags" Target="../tags/tag13.xml"/><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3" Type="http://schemas.openxmlformats.org/officeDocument/2006/relationships/image" Target="../media/image410.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22.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3" Type="http://schemas.openxmlformats.org/officeDocument/2006/relationships/image" Target="../media/image410.png"/><Relationship Id="rId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22.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3" Type="http://schemas.openxmlformats.org/officeDocument/2006/relationships/image" Target="../media/image410.png"/><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22.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Significantly Improved Multi-bit Differentials for Reduced Round Salsa and </a:t>
            </a:r>
            <a:r>
              <a:rPr lang="en-US" dirty="0" err="1"/>
              <a:t>ChaCha</a:t>
            </a:r>
            <a:endParaRPr lang="en-IN" dirty="0"/>
          </a:p>
        </p:txBody>
      </p:sp>
      <p:sp>
        <p:nvSpPr>
          <p:cNvPr id="3" name="Subtitle 2"/>
          <p:cNvSpPr>
            <a:spLocks noGrp="1"/>
          </p:cNvSpPr>
          <p:nvPr>
            <p:ph type="subTitle" idx="1"/>
          </p:nvPr>
        </p:nvSpPr>
        <p:spPr>
          <a:xfrm>
            <a:off x="1523999" y="4526166"/>
            <a:ext cx="3991583" cy="1655762"/>
          </a:xfrm>
        </p:spPr>
        <p:txBody>
          <a:bodyPr/>
          <a:lstStyle/>
          <a:p>
            <a:r>
              <a:rPr lang="en-US" sz="2800" u="sng" dirty="0"/>
              <a:t>Arka Rai Choudhuri</a:t>
            </a:r>
            <a:endParaRPr lang="en-US" u="sng" dirty="0"/>
          </a:p>
          <a:p>
            <a:r>
              <a:rPr lang="en-US" dirty="0">
                <a:solidFill>
                  <a:schemeClr val="tx1">
                    <a:lumMod val="50000"/>
                    <a:lumOff val="50000"/>
                  </a:schemeClr>
                </a:solidFill>
              </a:rPr>
              <a:t>Johns Hopkins University</a:t>
            </a:r>
          </a:p>
          <a:p>
            <a:r>
              <a:rPr lang="en-US" dirty="0">
                <a:solidFill>
                  <a:schemeClr val="tx1">
                    <a:lumMod val="50000"/>
                    <a:lumOff val="50000"/>
                  </a:schemeClr>
                </a:solidFill>
              </a:rPr>
              <a:t>USA</a:t>
            </a:r>
            <a:endParaRPr lang="en-IN" dirty="0">
              <a:solidFill>
                <a:schemeClr val="tx1">
                  <a:lumMod val="50000"/>
                  <a:lumOff val="50000"/>
                </a:schemeClr>
              </a:solidFill>
            </a:endParaRPr>
          </a:p>
        </p:txBody>
      </p:sp>
      <p:sp>
        <p:nvSpPr>
          <p:cNvPr id="6" name="Subtitle 2"/>
          <p:cNvSpPr txBox="1">
            <a:spLocks/>
          </p:cNvSpPr>
          <p:nvPr/>
        </p:nvSpPr>
        <p:spPr>
          <a:xfrm>
            <a:off x="6588867" y="4526166"/>
            <a:ext cx="399158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err="1"/>
              <a:t>Subhamoy</a:t>
            </a:r>
            <a:r>
              <a:rPr lang="en-US" sz="2800" dirty="0"/>
              <a:t> Maitra</a:t>
            </a:r>
            <a:endParaRPr lang="en-US" dirty="0"/>
          </a:p>
          <a:p>
            <a:r>
              <a:rPr lang="en-US" dirty="0">
                <a:solidFill>
                  <a:schemeClr val="tx1">
                    <a:lumMod val="50000"/>
                    <a:lumOff val="50000"/>
                  </a:schemeClr>
                </a:solidFill>
              </a:rPr>
              <a:t>Indian Statistical Institute</a:t>
            </a:r>
          </a:p>
          <a:p>
            <a:r>
              <a:rPr lang="en-US" dirty="0">
                <a:solidFill>
                  <a:schemeClr val="tx1">
                    <a:lumMod val="50000"/>
                    <a:lumOff val="50000"/>
                  </a:schemeClr>
                </a:solidFill>
              </a:rPr>
              <a:t>India</a:t>
            </a:r>
            <a:endParaRPr lang="en-IN" dirty="0">
              <a:solidFill>
                <a:schemeClr val="tx1">
                  <a:lumMod val="50000"/>
                  <a:lumOff val="50000"/>
                </a:schemeClr>
              </a:solidFill>
            </a:endParaRPr>
          </a:p>
        </p:txBody>
      </p:sp>
      <p:sp>
        <p:nvSpPr>
          <p:cNvPr id="7" name="Subtitle 2"/>
          <p:cNvSpPr txBox="1">
            <a:spLocks/>
          </p:cNvSpPr>
          <p:nvPr/>
        </p:nvSpPr>
        <p:spPr>
          <a:xfrm>
            <a:off x="3947808" y="5903879"/>
            <a:ext cx="4296384" cy="556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FSE 2017, Tokyo</a:t>
            </a:r>
            <a:endParaRPr lang="en-IN" dirty="0">
              <a:solidFill>
                <a:schemeClr val="tx1">
                  <a:lumMod val="50000"/>
                  <a:lumOff val="50000"/>
                </a:schemeClr>
              </a:solidFill>
            </a:endParaRPr>
          </a:p>
        </p:txBody>
      </p:sp>
    </p:spTree>
    <p:extLst>
      <p:ext uri="{BB962C8B-B14F-4D97-AF65-F5344CB8AC3E}">
        <p14:creationId xmlns:p14="http://schemas.microsoft.com/office/powerpoint/2010/main" val="237458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Attack idea (for </a:t>
            </a:r>
            <a:r>
              <a:rPr lang="en-US" sz="3200" b="1" dirty="0"/>
              <a:t>R</a:t>
            </a:r>
            <a:r>
              <a:rPr lang="en-US" sz="3200" dirty="0"/>
              <a:t> rounds) [</a:t>
            </a:r>
            <a:r>
              <a:rPr lang="en-US" sz="3200" dirty="0" err="1"/>
              <a:t>Aumasson</a:t>
            </a:r>
            <a:r>
              <a:rPr lang="en-US" sz="3200" dirty="0"/>
              <a:t> et al. 08]</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b="1" dirty="0"/>
              <a:t>r</a:t>
            </a:r>
            <a:r>
              <a:rPr lang="en-US" dirty="0"/>
              <a:t> rounds</a:t>
            </a:r>
          </a:p>
        </p:txBody>
      </p:sp>
      <p:sp>
        <p:nvSpPr>
          <p:cNvPr id="3" name="Oval 2"/>
          <p:cNvSpPr/>
          <p:nvPr/>
        </p:nvSpPr>
        <p:spPr>
          <a:xfrm>
            <a:off x="5525311" y="2188075"/>
            <a:ext cx="137160" cy="136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5088052" y="1631242"/>
                <a:ext cx="10116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𝜀</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088052" y="1631242"/>
                <a:ext cx="101167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03693" y="1916138"/>
                <a:ext cx="94430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Δ</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3693" y="1916138"/>
                <a:ext cx="944302" cy="584775"/>
              </a:xfrm>
              <a:prstGeom prst="rect">
                <a:avLst/>
              </a:prstGeom>
              <a:blipFill>
                <a:blip r:embed="rId4"/>
                <a:stretch>
                  <a:fillRect/>
                </a:stretch>
              </a:blipFill>
            </p:spPr>
            <p:txBody>
              <a:bodyPr/>
              <a:lstStyle/>
              <a:p>
                <a:r>
                  <a:rPr lang="en-US">
                    <a:noFill/>
                  </a:rPr>
                  <a:t> </a:t>
                </a:r>
              </a:p>
            </p:txBody>
          </p:sp>
        </mc:Fallback>
      </mc:AlternateContent>
      <p:sp>
        <p:nvSpPr>
          <p:cNvPr id="23" name="Rectangle 22"/>
          <p:cNvSpPr/>
          <p:nvPr/>
        </p:nvSpPr>
        <p:spPr>
          <a:xfrm>
            <a:off x="1160061" y="3865944"/>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1540855" y="3865944"/>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1921649" y="3865943"/>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2302443" y="3865943"/>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2683237" y="3865943"/>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064031" y="3865942"/>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3444825" y="3865942"/>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3825619" y="3865941"/>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4206413" y="3865944"/>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4587207" y="3865944"/>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4968001" y="3865943"/>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5348795" y="3865943"/>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5729589" y="3865943"/>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6110383" y="3865942"/>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6491177" y="3865942"/>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6871971" y="3865941"/>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Left Brace 38"/>
          <p:cNvSpPr/>
          <p:nvPr/>
        </p:nvSpPr>
        <p:spPr>
          <a:xfrm rot="16200000">
            <a:off x="2599861" y="3028028"/>
            <a:ext cx="166753" cy="304635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p:cNvSpPr txBox="1"/>
          <p:nvPr/>
        </p:nvSpPr>
        <p:spPr>
          <a:xfrm>
            <a:off x="1991036" y="4692916"/>
            <a:ext cx="1384401" cy="646331"/>
          </a:xfrm>
          <a:prstGeom prst="rect">
            <a:avLst/>
          </a:prstGeom>
          <a:noFill/>
        </p:spPr>
        <p:txBody>
          <a:bodyPr wrap="square" rtlCol="0">
            <a:spAutoFit/>
          </a:bodyPr>
          <a:lstStyle/>
          <a:p>
            <a:pPr algn="ctr"/>
            <a:r>
              <a:rPr lang="en-US" dirty="0"/>
              <a:t>significant key bits</a:t>
            </a:r>
          </a:p>
        </p:txBody>
      </p:sp>
      <p:sp>
        <p:nvSpPr>
          <p:cNvPr id="41" name="Left Brace 40"/>
          <p:cNvSpPr/>
          <p:nvPr/>
        </p:nvSpPr>
        <p:spPr>
          <a:xfrm rot="16200000">
            <a:off x="5646213" y="3028028"/>
            <a:ext cx="166753" cy="304635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2" name="TextBox 41"/>
          <p:cNvSpPr txBox="1"/>
          <p:nvPr/>
        </p:nvSpPr>
        <p:spPr>
          <a:xfrm>
            <a:off x="4812297" y="4674936"/>
            <a:ext cx="1834583" cy="646331"/>
          </a:xfrm>
          <a:prstGeom prst="rect">
            <a:avLst/>
          </a:prstGeom>
          <a:noFill/>
        </p:spPr>
        <p:txBody>
          <a:bodyPr wrap="square" rtlCol="0">
            <a:spAutoFit/>
          </a:bodyPr>
          <a:lstStyle/>
          <a:p>
            <a:pPr algn="ctr"/>
            <a:r>
              <a:rPr lang="en-US"/>
              <a:t>non-significant </a:t>
            </a:r>
            <a:r>
              <a:rPr lang="en-US" dirty="0"/>
              <a:t>key bits</a:t>
            </a:r>
          </a:p>
        </p:txBody>
      </p:sp>
    </p:spTree>
    <p:extLst>
      <p:ext uri="{BB962C8B-B14F-4D97-AF65-F5344CB8AC3E}">
        <p14:creationId xmlns:p14="http://schemas.microsoft.com/office/powerpoint/2010/main" val="325052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Attack idea (for </a:t>
            </a:r>
            <a:r>
              <a:rPr lang="en-US" sz="3200" b="1" dirty="0"/>
              <a:t>R</a:t>
            </a:r>
            <a:r>
              <a:rPr lang="en-US" sz="3200" dirty="0"/>
              <a:t> rounds) [</a:t>
            </a:r>
            <a:r>
              <a:rPr lang="en-US" sz="3200" dirty="0" err="1"/>
              <a:t>Aumasson</a:t>
            </a:r>
            <a:r>
              <a:rPr lang="en-US" sz="3200" dirty="0"/>
              <a:t> et al. 08]</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5662471" y="2202288"/>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rot="16200000">
            <a:off x="7489732" y="677450"/>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b="1" dirty="0"/>
              <a:t>r</a:t>
            </a:r>
            <a:r>
              <a:rPr lang="en-US" dirty="0"/>
              <a:t> rounds</a:t>
            </a:r>
          </a:p>
        </p:txBody>
      </p:sp>
      <p:sp>
        <p:nvSpPr>
          <p:cNvPr id="17" name="TextBox 16"/>
          <p:cNvSpPr txBox="1"/>
          <p:nvPr/>
        </p:nvSpPr>
        <p:spPr>
          <a:xfrm>
            <a:off x="6970996" y="2891349"/>
            <a:ext cx="1335622" cy="369332"/>
          </a:xfrm>
          <a:prstGeom prst="rect">
            <a:avLst/>
          </a:prstGeom>
          <a:noFill/>
        </p:spPr>
        <p:txBody>
          <a:bodyPr wrap="square" rtlCol="0">
            <a:spAutoFit/>
          </a:bodyPr>
          <a:lstStyle/>
          <a:p>
            <a:pPr algn="ctr"/>
            <a:r>
              <a:rPr lang="en-US" b="1" dirty="0"/>
              <a:t>R-r</a:t>
            </a:r>
            <a:r>
              <a:rPr lang="en-US" dirty="0"/>
              <a:t> rounds</a:t>
            </a:r>
          </a:p>
        </p:txBody>
      </p:sp>
      <p:sp>
        <p:nvSpPr>
          <p:cNvPr id="3" name="Oval 2"/>
          <p:cNvSpPr/>
          <p:nvPr/>
        </p:nvSpPr>
        <p:spPr>
          <a:xfrm>
            <a:off x="5525311" y="2188075"/>
            <a:ext cx="137160" cy="136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5088052" y="1631242"/>
                <a:ext cx="10116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𝜀</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088052" y="1631242"/>
                <a:ext cx="101167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03693" y="1916138"/>
                <a:ext cx="94430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Δ</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3693" y="1916138"/>
                <a:ext cx="944302" cy="584775"/>
              </a:xfrm>
              <a:prstGeom prst="rect">
                <a:avLst/>
              </a:prstGeom>
              <a:blipFill>
                <a:blip r:embed="rId4"/>
                <a:stretch>
                  <a:fillRect/>
                </a:stretch>
              </a:blipFill>
            </p:spPr>
            <p:txBody>
              <a:bodyPr/>
              <a:lstStyle/>
              <a:p>
                <a:r>
                  <a:rPr lang="en-US">
                    <a:noFill/>
                  </a:rPr>
                  <a:t> </a:t>
                </a:r>
              </a:p>
            </p:txBody>
          </p:sp>
        </mc:Fallback>
      </mc:AlternateContent>
      <p:sp>
        <p:nvSpPr>
          <p:cNvPr id="23" name="Rectangle 22"/>
          <p:cNvSpPr/>
          <p:nvPr/>
        </p:nvSpPr>
        <p:spPr>
          <a:xfrm>
            <a:off x="1160061" y="3865944"/>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1540855" y="3865944"/>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1921649" y="3865943"/>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2302443" y="3865943"/>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2683237" y="3865943"/>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064031" y="3865942"/>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3444825" y="3865942"/>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3825618" y="3864765"/>
            <a:ext cx="380794" cy="31026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4206413" y="3865944"/>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4587207" y="3865944"/>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4968001" y="3865943"/>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5348795" y="3865943"/>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5729589" y="3865943"/>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6110383" y="3865942"/>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6491177" y="3865942"/>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6871971" y="3864765"/>
            <a:ext cx="380794" cy="3102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Left Brace 38"/>
          <p:cNvSpPr/>
          <p:nvPr/>
        </p:nvSpPr>
        <p:spPr>
          <a:xfrm rot="16200000">
            <a:off x="2599861" y="3028028"/>
            <a:ext cx="166753" cy="304635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p:cNvSpPr txBox="1"/>
          <p:nvPr/>
        </p:nvSpPr>
        <p:spPr>
          <a:xfrm>
            <a:off x="1991036" y="4692916"/>
            <a:ext cx="1384401" cy="646331"/>
          </a:xfrm>
          <a:prstGeom prst="rect">
            <a:avLst/>
          </a:prstGeom>
          <a:noFill/>
        </p:spPr>
        <p:txBody>
          <a:bodyPr wrap="square" rtlCol="0">
            <a:spAutoFit/>
          </a:bodyPr>
          <a:lstStyle/>
          <a:p>
            <a:pPr algn="ctr"/>
            <a:r>
              <a:rPr lang="en-US" dirty="0"/>
              <a:t>significant key bits</a:t>
            </a:r>
          </a:p>
        </p:txBody>
      </p:sp>
      <p:sp>
        <p:nvSpPr>
          <p:cNvPr id="41" name="Left Brace 40"/>
          <p:cNvSpPr/>
          <p:nvPr/>
        </p:nvSpPr>
        <p:spPr>
          <a:xfrm rot="16200000">
            <a:off x="5646213" y="3028028"/>
            <a:ext cx="166753" cy="304635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2" name="TextBox 41"/>
          <p:cNvSpPr txBox="1"/>
          <p:nvPr/>
        </p:nvSpPr>
        <p:spPr>
          <a:xfrm>
            <a:off x="4812297" y="4674936"/>
            <a:ext cx="1834583" cy="646331"/>
          </a:xfrm>
          <a:prstGeom prst="rect">
            <a:avLst/>
          </a:prstGeom>
          <a:noFill/>
        </p:spPr>
        <p:txBody>
          <a:bodyPr wrap="square" rtlCol="0">
            <a:spAutoFit/>
          </a:bodyPr>
          <a:lstStyle/>
          <a:p>
            <a:pPr algn="ctr"/>
            <a:r>
              <a:rPr lang="en-US"/>
              <a:t>non-significant </a:t>
            </a:r>
            <a:r>
              <a:rPr lang="en-US" dirty="0"/>
              <a:t>key bits</a:t>
            </a:r>
          </a:p>
        </p:txBody>
      </p:sp>
      <p:sp>
        <p:nvSpPr>
          <p:cNvPr id="4" name="TextBox 3"/>
          <p:cNvSpPr txBox="1"/>
          <p:nvPr/>
        </p:nvSpPr>
        <p:spPr>
          <a:xfrm>
            <a:off x="989756" y="5883115"/>
            <a:ext cx="10793272" cy="461665"/>
          </a:xfrm>
          <a:prstGeom prst="rect">
            <a:avLst/>
          </a:prstGeom>
          <a:noFill/>
        </p:spPr>
        <p:txBody>
          <a:bodyPr wrap="square" rtlCol="0">
            <a:spAutoFit/>
          </a:bodyPr>
          <a:lstStyle/>
          <a:p>
            <a:r>
              <a:rPr lang="en-US" sz="2400" dirty="0"/>
              <a:t>Complexity of attack </a:t>
            </a:r>
            <a:r>
              <a:rPr lang="en-US" sz="2400" b="1" dirty="0">
                <a:solidFill>
                  <a:srgbClr val="FF0000"/>
                </a:solidFill>
              </a:rPr>
              <a:t>increases</a:t>
            </a:r>
            <a:r>
              <a:rPr lang="en-US" sz="2400" dirty="0"/>
              <a:t> with </a:t>
            </a:r>
            <a:r>
              <a:rPr lang="en-US" sz="2400" b="1" dirty="0">
                <a:solidFill>
                  <a:srgbClr val="FF0000"/>
                </a:solidFill>
              </a:rPr>
              <a:t>increase</a:t>
            </a:r>
            <a:r>
              <a:rPr lang="en-US" sz="2400" dirty="0"/>
              <a:t> in number of significant bits.</a:t>
            </a:r>
          </a:p>
        </p:txBody>
      </p:sp>
    </p:spTree>
    <p:extLst>
      <p:ext uri="{BB962C8B-B14F-4D97-AF65-F5344CB8AC3E}">
        <p14:creationId xmlns:p14="http://schemas.microsoft.com/office/powerpoint/2010/main" val="62370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Salsa</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5525311" y="2188075"/>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5525311" y="5257045"/>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684834" y="5257045"/>
            <a:ext cx="2840477"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rot="16200000">
            <a:off x="7352572"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Left Brace 12"/>
          <p:cNvSpPr/>
          <p:nvPr/>
        </p:nvSpPr>
        <p:spPr>
          <a:xfrm rot="16200000">
            <a:off x="7352572" y="3841402"/>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Left Brace 13"/>
          <p:cNvSpPr/>
          <p:nvPr/>
        </p:nvSpPr>
        <p:spPr>
          <a:xfrm rot="16200000">
            <a:off x="3955995" y="4397501"/>
            <a:ext cx="298156" cy="2840475"/>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dirty="0"/>
              <a:t>4 rounds</a:t>
            </a:r>
          </a:p>
        </p:txBody>
      </p:sp>
      <p:sp>
        <p:nvSpPr>
          <p:cNvPr id="17" name="TextBox 16"/>
          <p:cNvSpPr txBox="1"/>
          <p:nvPr/>
        </p:nvSpPr>
        <p:spPr>
          <a:xfrm>
            <a:off x="6975001" y="2894678"/>
            <a:ext cx="1053289" cy="369332"/>
          </a:xfrm>
          <a:prstGeom prst="rect">
            <a:avLst/>
          </a:prstGeom>
          <a:noFill/>
        </p:spPr>
        <p:txBody>
          <a:bodyPr wrap="square" rtlCol="0">
            <a:spAutoFit/>
          </a:bodyPr>
          <a:lstStyle/>
          <a:p>
            <a:pPr algn="ctr"/>
            <a:r>
              <a:rPr lang="en-US" dirty="0"/>
              <a:t>4 rounds</a:t>
            </a:r>
          </a:p>
        </p:txBody>
      </p:sp>
      <p:sp>
        <p:nvSpPr>
          <p:cNvPr id="18" name="TextBox 17"/>
          <p:cNvSpPr txBox="1"/>
          <p:nvPr/>
        </p:nvSpPr>
        <p:spPr>
          <a:xfrm>
            <a:off x="6946197" y="6054285"/>
            <a:ext cx="1110899" cy="369332"/>
          </a:xfrm>
          <a:prstGeom prst="rect">
            <a:avLst/>
          </a:prstGeom>
          <a:noFill/>
        </p:spPr>
        <p:txBody>
          <a:bodyPr wrap="square" rtlCol="0">
            <a:spAutoFit/>
          </a:bodyPr>
          <a:lstStyle/>
          <a:p>
            <a:pPr algn="ctr"/>
            <a:r>
              <a:rPr lang="en-US" dirty="0"/>
              <a:t>4 rounds</a:t>
            </a:r>
          </a:p>
        </p:txBody>
      </p:sp>
      <p:sp>
        <p:nvSpPr>
          <p:cNvPr id="19" name="TextBox 18"/>
          <p:cNvSpPr txBox="1"/>
          <p:nvPr/>
        </p:nvSpPr>
        <p:spPr>
          <a:xfrm>
            <a:off x="3548974" y="6054285"/>
            <a:ext cx="1117168" cy="369332"/>
          </a:xfrm>
          <a:prstGeom prst="rect">
            <a:avLst/>
          </a:prstGeom>
          <a:noFill/>
        </p:spPr>
        <p:txBody>
          <a:bodyPr wrap="square" rtlCol="0">
            <a:spAutoFit/>
          </a:bodyPr>
          <a:lstStyle/>
          <a:p>
            <a:pPr algn="ctr"/>
            <a:r>
              <a:rPr lang="en-US" dirty="0"/>
              <a:t>3 rounds</a:t>
            </a:r>
          </a:p>
        </p:txBody>
      </p:sp>
      <p:sp>
        <p:nvSpPr>
          <p:cNvPr id="20" name="Title 1"/>
          <p:cNvSpPr txBox="1">
            <a:spLocks/>
          </p:cNvSpPr>
          <p:nvPr/>
        </p:nvSpPr>
        <p:spPr>
          <a:xfrm>
            <a:off x="838200" y="3719158"/>
            <a:ext cx="10515600"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rgbClr val="C00000"/>
                </a:solidFill>
              </a:rPr>
              <a:t>ChaCha</a:t>
            </a:r>
            <a:endParaRPr lang="en-US" sz="3200" dirty="0">
              <a:solidFill>
                <a:srgbClr val="C00000"/>
              </a:solidFill>
            </a:endParaRPr>
          </a:p>
        </p:txBody>
      </p:sp>
    </p:spTree>
    <p:extLst>
      <p:ext uri="{BB962C8B-B14F-4D97-AF65-F5344CB8AC3E}">
        <p14:creationId xmlns:p14="http://schemas.microsoft.com/office/powerpoint/2010/main" val="17064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Salsa update function </a:t>
            </a:r>
            <a:endParaRPr lang="en-IN" dirty="0"/>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38200" y="2984134"/>
            <a:ext cx="4985766" cy="1824228"/>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7469293" y="1514008"/>
                <a:ext cx="3293645" cy="1452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400" i="1" smtClean="0">
                              <a:latin typeface="Cambria Math" panose="02040503050406030204" pitchFamily="18" charset="0"/>
                            </a:rPr>
                          </m:ctrlPr>
                        </m:dPr>
                        <m:e>
                          <m:m>
                            <m:mPr>
                              <m:mcs>
                                <m:mc>
                                  <m:mcPr>
                                    <m:count m:val="2"/>
                                    <m:mcJc m:val="center"/>
                                  </m:mcPr>
                                </m:mc>
                              </m:mcs>
                              <m:ctrlPr>
                                <a:rPr lang="en-IN" sz="2400" i="1" smtClean="0">
                                  <a:latin typeface="Cambria Math" panose="02040503050406030204" pitchFamily="18" charset="0"/>
                                </a:rPr>
                              </m:ctrlPr>
                            </m:mPr>
                            <m:mr>
                              <m:e>
                                <m:m>
                                  <m:mPr>
                                    <m:mcs>
                                      <m:mc>
                                        <m:mcPr>
                                          <m:count m:val="1"/>
                                          <m:mcJc m:val="center"/>
                                        </m:mcPr>
                                      </m:mc>
                                    </m:mcs>
                                    <m:ctrlPr>
                                      <a:rPr lang="en-IN" sz="240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0</m:t>
                                          </m:r>
                                        </m:sub>
                                      </m:sSub>
                                    </m:e>
                                  </m:m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4</m:t>
                                          </m:r>
                                        </m:sub>
                                      </m:sSub>
                                    </m:e>
                                  </m:m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8</m:t>
                                          </m:r>
                                        </m:sub>
                                      </m:sSub>
                                    </m:e>
                                  </m:mr>
                                </m:m>
                              </m:e>
                              <m:e>
                                <m:m>
                                  <m:mPr>
                                    <m:mcs>
                                      <m:mc>
                                        <m:mcPr>
                                          <m:count m:val="3"/>
                                          <m:mcJc m:val="center"/>
                                        </m:mcPr>
                                      </m:mc>
                                    </m:mcs>
                                    <m:ctrlPr>
                                      <a:rPr lang="en-IN" sz="240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m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5</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6</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7</m:t>
                                          </m:r>
                                        </m:sub>
                                      </m:sSub>
                                    </m:e>
                                  </m:m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9</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10</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11</m:t>
                                          </m:r>
                                        </m:sub>
                                      </m:sSub>
                                    </m:e>
                                  </m:mr>
                                </m:m>
                              </m:e>
                            </m:m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12</m:t>
                                    </m:r>
                                  </m:sub>
                                </m:sSub>
                              </m:e>
                              <m:e>
                                <m:m>
                                  <m:mPr>
                                    <m:mcs>
                                      <m:mc>
                                        <m:mcPr>
                                          <m:count m:val="3"/>
                                          <m:mcJc m:val="center"/>
                                        </m:mcPr>
                                      </m:mc>
                                    </m:mcs>
                                    <m:ctrlPr>
                                      <a:rPr lang="en-IN" sz="240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13</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14</m:t>
                                          </m:r>
                                        </m:sub>
                                      </m:sSub>
                                    </m:e>
                                    <m:e>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𝑥</m:t>
                                          </m:r>
                                        </m:e>
                                        <m:sub>
                                          <m:r>
                                            <a:rPr lang="en-US" sz="2400" b="0" i="1" smtClean="0">
                                              <a:latin typeface="Cambria Math" panose="02040503050406030204" pitchFamily="18" charset="0"/>
                                            </a:rPr>
                                            <m:t>15</m:t>
                                          </m:r>
                                        </m:sub>
                                      </m:sSub>
                                    </m:e>
                                  </m:mr>
                                </m:m>
                              </m:e>
                            </m:mr>
                          </m:m>
                        </m:e>
                      </m:d>
                    </m:oMath>
                  </m:oMathPara>
                </a14:m>
                <a:endParaRPr lang="en-IN"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7469293" y="1514008"/>
                <a:ext cx="3293645" cy="1452962"/>
              </a:xfrm>
              <a:prstGeom prst="rect">
                <a:avLst/>
              </a:prstGeom>
              <a:blipFill rotWithShape="0">
                <a:blip r:embed="rId4"/>
                <a:stretch>
                  <a:fillRect/>
                </a:stretch>
              </a:blipFill>
            </p:spPr>
            <p:txBody>
              <a:bodyPr/>
              <a:lstStyle/>
              <a:p>
                <a:r>
                  <a:rPr lang="en-IN">
                    <a:noFill/>
                  </a:rPr>
                  <a:t> </a:t>
                </a:r>
              </a:p>
            </p:txBody>
          </p:sp>
        </mc:Fallback>
      </mc:AlternateContent>
      <p:sp>
        <p:nvSpPr>
          <p:cNvPr id="3" name="Rectangle 2"/>
          <p:cNvSpPr/>
          <p:nvPr/>
        </p:nvSpPr>
        <p:spPr>
          <a:xfrm>
            <a:off x="7779895" y="1514008"/>
            <a:ext cx="479685" cy="1470126"/>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br>
              <a:rPr lang="en-US" sz="2400" dirty="0"/>
            </a:br>
            <a:r>
              <a:rPr lang="en-US" sz="2400" dirty="0"/>
              <a:t>b</a:t>
            </a:r>
            <a:br>
              <a:rPr lang="en-US" sz="2400" dirty="0"/>
            </a:br>
            <a:r>
              <a:rPr lang="en-US" sz="2400" dirty="0"/>
              <a:t>c</a:t>
            </a:r>
            <a:br>
              <a:rPr lang="en-US" sz="2400" dirty="0"/>
            </a:br>
            <a:r>
              <a:rPr lang="en-US" sz="2400" dirty="0"/>
              <a:t>d</a:t>
            </a:r>
            <a:endParaRPr lang="en-IN" sz="2400" dirty="0"/>
          </a:p>
        </p:txBody>
      </p:sp>
      <p:sp>
        <p:nvSpPr>
          <p:cNvPr id="7" name="Rectangle 6"/>
          <p:cNvSpPr/>
          <p:nvPr/>
        </p:nvSpPr>
        <p:spPr>
          <a:xfrm>
            <a:off x="9149599" y="2281225"/>
            <a:ext cx="479685" cy="752227"/>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br>
              <a:rPr lang="en-US" sz="2400" dirty="0"/>
            </a:br>
            <a:r>
              <a:rPr lang="en-US" sz="2400" dirty="0"/>
              <a:t>b</a:t>
            </a:r>
            <a:endParaRPr lang="en-IN" sz="2400" dirty="0"/>
          </a:p>
        </p:txBody>
      </p:sp>
      <p:sp>
        <p:nvSpPr>
          <p:cNvPr id="8" name="Rectangle 7"/>
          <p:cNvSpPr/>
          <p:nvPr/>
        </p:nvSpPr>
        <p:spPr>
          <a:xfrm>
            <a:off x="9149599" y="1447526"/>
            <a:ext cx="479685" cy="752227"/>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br>
              <a:rPr lang="en-US" sz="2400" dirty="0"/>
            </a:br>
            <a:r>
              <a:rPr lang="en-US" sz="2400" dirty="0"/>
              <a:t>d</a:t>
            </a:r>
            <a:endParaRPr lang="en-IN" sz="2400" dirty="0"/>
          </a:p>
        </p:txBody>
      </p:sp>
      <p:sp>
        <p:nvSpPr>
          <p:cNvPr id="9" name="Rectangle 8"/>
          <p:cNvSpPr/>
          <p:nvPr/>
        </p:nvSpPr>
        <p:spPr>
          <a:xfrm>
            <a:off x="8495630" y="1883599"/>
            <a:ext cx="479685" cy="1130515"/>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br>
              <a:rPr lang="en-US" sz="2400" dirty="0"/>
            </a:br>
            <a:r>
              <a:rPr lang="en-US" sz="2400" dirty="0"/>
              <a:t>b</a:t>
            </a:r>
            <a:br>
              <a:rPr lang="en-US" sz="2400" dirty="0"/>
            </a:br>
            <a:r>
              <a:rPr lang="en-US" sz="2400" dirty="0"/>
              <a:t>c</a:t>
            </a:r>
            <a:endParaRPr lang="en-IN" sz="2400" dirty="0"/>
          </a:p>
        </p:txBody>
      </p:sp>
      <p:sp>
        <p:nvSpPr>
          <p:cNvPr id="10" name="Rectangle 9"/>
          <p:cNvSpPr/>
          <p:nvPr/>
        </p:nvSpPr>
        <p:spPr>
          <a:xfrm>
            <a:off x="8499788" y="1447526"/>
            <a:ext cx="479685" cy="389682"/>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
            </a:r>
            <a:endParaRPr lang="en-IN" sz="2400" dirty="0"/>
          </a:p>
        </p:txBody>
      </p:sp>
      <p:sp>
        <p:nvSpPr>
          <p:cNvPr id="11" name="Rectangle 10"/>
          <p:cNvSpPr/>
          <p:nvPr/>
        </p:nvSpPr>
        <p:spPr>
          <a:xfrm>
            <a:off x="9912784" y="1447526"/>
            <a:ext cx="479685" cy="1130515"/>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t>
            </a:r>
            <a:br>
              <a:rPr lang="en-US" sz="2400" dirty="0"/>
            </a:br>
            <a:r>
              <a:rPr lang="en-US" sz="2400" dirty="0"/>
              <a:t>c</a:t>
            </a:r>
            <a:br>
              <a:rPr lang="en-US" sz="2400" dirty="0"/>
            </a:br>
            <a:r>
              <a:rPr lang="en-US" sz="2400" dirty="0"/>
              <a:t>d</a:t>
            </a:r>
            <a:endParaRPr lang="en-IN" sz="2400" dirty="0"/>
          </a:p>
        </p:txBody>
      </p:sp>
      <p:sp>
        <p:nvSpPr>
          <p:cNvPr id="12" name="Rectangle 11"/>
          <p:cNvSpPr/>
          <p:nvPr/>
        </p:nvSpPr>
        <p:spPr>
          <a:xfrm>
            <a:off x="9912783" y="2624432"/>
            <a:ext cx="479685" cy="389682"/>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endParaRPr lang="en-IN" sz="2400" dirty="0"/>
          </a:p>
        </p:txBody>
      </p:sp>
    </p:spTree>
    <p:extLst>
      <p:ext uri="{BB962C8B-B14F-4D97-AF65-F5344CB8AC3E}">
        <p14:creationId xmlns:p14="http://schemas.microsoft.com/office/powerpoint/2010/main" val="39225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Differential-Linear Biases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8444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Curved Connector 53"/>
          <p:cNvCxnSpPr>
            <a:stCxn id="53" idx="2"/>
          </p:cNvCxnSpPr>
          <p:nvPr/>
        </p:nvCxnSpPr>
        <p:spPr>
          <a:xfrm rot="10800000" flipH="1">
            <a:off x="6282518" y="494226"/>
            <a:ext cx="2257911" cy="1392906"/>
          </a:xfrm>
          <a:prstGeom prst="curvedConnector3">
            <a:avLst>
              <a:gd name="adj1" fmla="val 101116"/>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746147" y="5143428"/>
                <a:ext cx="3345026" cy="1534010"/>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(0)</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r>
                                  <m:e>
                                    <m:r>
                                      <a:rPr lang="en-US" sz="2000" b="0" i="1" smtClean="0">
                                        <a:solidFill>
                                          <a:srgbClr val="FF0000"/>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solidFill>
                                          <a:srgbClr val="FF0000"/>
                                        </a:solidFill>
                                        <a:latin typeface="Cambria Math" panose="02040503050406030204" pitchFamily="18" charset="0"/>
                                      </a:rPr>
                                      <m:t>?</m:t>
                                    </m:r>
                                  </m:e>
                                  <m:e>
                                    <m:r>
                                      <a:rPr lang="en-US" sz="2000" b="0" i="1" smtClean="0">
                                        <a:solidFill>
                                          <a:srgbClr val="FF0000"/>
                                        </a:solidFill>
                                        <a:latin typeface="Cambria Math" panose="02040503050406030204" pitchFamily="18" charset="0"/>
                                      </a:rPr>
                                      <m:t>?</m:t>
                                    </m:r>
                                  </m:e>
                                </m:mr>
                                <m:mr>
                                  <m:e>
                                    <m:r>
                                      <a:rPr lang="en-US" sz="2000" b="0" i="1" smtClean="0">
                                        <a:solidFill>
                                          <a:srgbClr val="FF0000"/>
                                        </a:solidFill>
                                        <a:latin typeface="Cambria Math" panose="02040503050406030204" pitchFamily="18" charset="0"/>
                                      </a:rPr>
                                      <m:t>?</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r>
                            <m:e>
                              <m:r>
                                <a:rPr lang="en-US" sz="2000" b="0" i="1" smtClean="0">
                                  <a:latin typeface="Cambria Math" panose="02040503050406030204" pitchFamily="18" charset="0"/>
                                </a:rPr>
                                <m:t>0</m:t>
                              </m:r>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
                      </m:e>
                    </m:d>
                  </m:oMath>
                </a14:m>
                <a:endParaRPr lang="en-IN" sz="2000" dirty="0"/>
              </a:p>
              <a:p>
                <a:endParaRPr lang="en-IN"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746147" y="5143428"/>
                <a:ext cx="3345026" cy="15340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2034" y="3147113"/>
                <a:ext cx="3015916" cy="1352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m>
                                  <m:mPr>
                                    <m:mcs>
                                      <m:mc>
                                        <m:mcPr>
                                          <m:count m:val="1"/>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0</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3</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mr>
                                </m:m>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a:rPr lang="en-US" sz="2000" i="1">
                                              <a:latin typeface="Cambria Math" panose="02040503050406030204" pitchFamily="18" charset="0"/>
                                            </a:rPr>
                                            <m:t>11</m:t>
                                          </m:r>
                                        </m:sub>
                                      </m:sSub>
                                    </m:e>
                                  </m:mr>
                                </m:m>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5</m:t>
                                    </m:r>
                                  </m:sub>
                                </m:sSub>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6</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7</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3</m:t>
                                          </m:r>
                                        </m:sub>
                                      </m:sSub>
                                    </m:e>
                                  </m:mr>
                                </m:m>
                              </m:e>
                            </m:mr>
                          </m:m>
                        </m:e>
                      </m:d>
                    </m:oMath>
                  </m:oMathPara>
                </a14:m>
                <a:endParaRPr lang="en-IN"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22034" y="3147113"/>
                <a:ext cx="3015916" cy="1352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62396" y="1062784"/>
                <a:ext cx="2935706" cy="12885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0</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0</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1</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7</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3</m:t>
                                          </m:r>
                                        </m:sub>
                                      </m:sSub>
                                    </m:e>
                                  </m:mr>
                                </m:m>
                              </m:e>
                            </m:mr>
                          </m:m>
                        </m:e>
                      </m:d>
                    </m:oMath>
                  </m:oMathPara>
                </a14:m>
                <a:endParaRPr lang="en-IN"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62396" y="1062784"/>
                <a:ext cx="2935706" cy="12885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36405" y="5143428"/>
                <a:ext cx="3345026" cy="1503232"/>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e>
                                    <m:r>
                                      <a:rPr lang="en-US" sz="2000" b="0" i="1" smtClean="0">
                                        <a:solidFill>
                                          <a:schemeClr val="tx1"/>
                                        </a:solidFill>
                                        <a:latin typeface="Cambria Math" panose="02040503050406030204" pitchFamily="18" charset="0"/>
                                      </a:rPr>
                                      <m:t>?</m:t>
                                    </m:r>
                                  </m:e>
                                  <m:e>
                                    <m:r>
                                      <a:rPr lang="en-US" sz="2000" b="0" i="1" smtClean="0">
                                        <a:solidFill>
                                          <a:schemeClr val="tx1"/>
                                        </a:solidFill>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r>
                            <m:e>
                              <m:r>
                                <a:rPr lang="en-US" sz="2000" b="0" i="1" smtClean="0">
                                  <a:latin typeface="Cambria Math" panose="02040503050406030204" pitchFamily="18" charset="0"/>
                                </a:rPr>
                                <m:t>?</m:t>
                              </m:r>
                            </m:e>
                            <m:e>
                              <m:m>
                                <m:mPr>
                                  <m:mcs>
                                    <m:mc>
                                      <m:mcPr>
                                        <m:count m:val="3"/>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
                      </m:e>
                    </m:d>
                  </m:oMath>
                </a14:m>
                <a:endParaRPr lang="en-IN" sz="1600" dirty="0"/>
              </a:p>
              <a:p>
                <a:endParaRPr lang="en-IN"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36405" y="5143428"/>
                <a:ext cx="3345026" cy="15032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65010" y="1133530"/>
                <a:ext cx="3224463" cy="1226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565010" y="1133530"/>
                <a:ext cx="3224463" cy="122623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65010" y="3188049"/>
                <a:ext cx="3224463" cy="1377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565010" y="3188049"/>
                <a:ext cx="3224463" cy="1377685"/>
              </a:xfrm>
              <a:prstGeom prst="rect">
                <a:avLst/>
              </a:prstGeom>
              <a:blipFill>
                <a:blip r:embed="rId10"/>
                <a:stretch>
                  <a:fillRect/>
                </a:stretch>
              </a:blipFill>
            </p:spPr>
            <p:txBody>
              <a:bodyPr/>
              <a:lstStyle/>
              <a:p>
                <a:r>
                  <a:rPr lang="en-US">
                    <a:noFill/>
                  </a:rPr>
                  <a:t> </a:t>
                </a:r>
              </a:p>
            </p:txBody>
          </p:sp>
        </mc:Fallback>
      </mc:AlternateContent>
      <p:cxnSp>
        <p:nvCxnSpPr>
          <p:cNvPr id="11" name="Straight Arrow Connector 10"/>
          <p:cNvCxnSpPr/>
          <p:nvPr/>
        </p:nvCxnSpPr>
        <p:spPr>
          <a:xfrm flipV="1">
            <a:off x="3241536" y="1707063"/>
            <a:ext cx="15271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41536" y="3936924"/>
            <a:ext cx="1494869" cy="68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Or 1"/>
          <p:cNvSpPr/>
          <p:nvPr/>
        </p:nvSpPr>
        <p:spPr>
          <a:xfrm>
            <a:off x="1886672" y="2639089"/>
            <a:ext cx="486641" cy="445733"/>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409253" y="6275339"/>
            <a:ext cx="2828147" cy="515040"/>
          </a:xfrm>
          <a:prstGeom prst="rect">
            <a:avLst/>
          </a:prstGeom>
        </p:spPr>
      </p:pic>
      <p:sp>
        <p:nvSpPr>
          <p:cNvPr id="19" name="Oval 18"/>
          <p:cNvSpPr/>
          <p:nvPr/>
        </p:nvSpPr>
        <p:spPr>
          <a:xfrm>
            <a:off x="6327963" y="5889895"/>
            <a:ext cx="92598" cy="92598"/>
          </a:xfrm>
          <a:prstGeom prst="ellipse">
            <a:avLst/>
          </a:prstGeom>
          <a:solidFill>
            <a:srgbClr val="FF00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stCxn id="19" idx="1"/>
          </p:cNvCxnSpPr>
          <p:nvPr/>
        </p:nvCxnSpPr>
        <p:spPr>
          <a:xfrm rot="16200000" flipH="1" flipV="1">
            <a:off x="4874661" y="5033884"/>
            <a:ext cx="597291" cy="2336434"/>
          </a:xfrm>
          <a:prstGeom prst="curvedConnector4">
            <a:avLst>
              <a:gd name="adj1" fmla="val -38273"/>
              <a:gd name="adj2" fmla="val 9983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Flowchart: Or 32"/>
          <p:cNvSpPr/>
          <p:nvPr/>
        </p:nvSpPr>
        <p:spPr>
          <a:xfrm>
            <a:off x="5933920" y="2527339"/>
            <a:ext cx="486641" cy="445733"/>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7789474" y="204347"/>
            <a:ext cx="3326425" cy="515040"/>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8756381" y="1133530"/>
                <a:ext cx="3224463" cy="1226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756381" y="1133530"/>
                <a:ext cx="3224463" cy="1226233"/>
              </a:xfrm>
              <a:prstGeom prst="rect">
                <a:avLst/>
              </a:prstGeom>
              <a:blipFill>
                <a:blip r:embed="rId13"/>
                <a:stretch>
                  <a:fillRect/>
                </a:stretch>
              </a:blipFill>
            </p:spPr>
            <p:txBody>
              <a:bodyPr/>
              <a:lstStyle/>
              <a:p>
                <a:r>
                  <a:rPr lang="en-US">
                    <a:noFill/>
                  </a:rPr>
                  <a:t> </a:t>
                </a:r>
              </a:p>
            </p:txBody>
          </p:sp>
        </mc:Fallback>
      </mc:AlternateContent>
      <p:cxnSp>
        <p:nvCxnSpPr>
          <p:cNvPr id="40" name="Straight Arrow Connector 39"/>
          <p:cNvCxnSpPr/>
          <p:nvPr/>
        </p:nvCxnSpPr>
        <p:spPr>
          <a:xfrm flipV="1">
            <a:off x="7432907" y="1707063"/>
            <a:ext cx="152710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346814" y="1315326"/>
            <a:ext cx="1585732" cy="369332"/>
          </a:xfrm>
          <a:prstGeom prst="rect">
            <a:avLst/>
          </a:prstGeom>
          <a:noFill/>
        </p:spPr>
        <p:txBody>
          <a:bodyPr wrap="square" rtlCol="0">
            <a:spAutoFit/>
          </a:bodyPr>
          <a:lstStyle/>
          <a:p>
            <a:r>
              <a:rPr lang="en-US" b="1" dirty="0"/>
              <a:t>r</a:t>
            </a:r>
            <a:r>
              <a:rPr lang="en-US" dirty="0"/>
              <a:t> rounds</a:t>
            </a:r>
          </a:p>
        </p:txBody>
      </p:sp>
      <p:sp>
        <p:nvSpPr>
          <p:cNvPr id="42" name="TextBox 41"/>
          <p:cNvSpPr txBox="1"/>
          <p:nvPr/>
        </p:nvSpPr>
        <p:spPr>
          <a:xfrm>
            <a:off x="3334123" y="3574450"/>
            <a:ext cx="1585732" cy="369332"/>
          </a:xfrm>
          <a:prstGeom prst="rect">
            <a:avLst/>
          </a:prstGeom>
          <a:noFill/>
        </p:spPr>
        <p:txBody>
          <a:bodyPr wrap="square" rtlCol="0">
            <a:spAutoFit/>
          </a:bodyPr>
          <a:lstStyle/>
          <a:p>
            <a:r>
              <a:rPr lang="en-US" b="1" dirty="0"/>
              <a:t>r</a:t>
            </a:r>
            <a:r>
              <a:rPr lang="en-US" dirty="0"/>
              <a:t> rounds</a:t>
            </a:r>
          </a:p>
        </p:txBody>
      </p:sp>
      <p:sp>
        <p:nvSpPr>
          <p:cNvPr id="44" name="TextBox 43"/>
          <p:cNvSpPr txBox="1"/>
          <p:nvPr/>
        </p:nvSpPr>
        <p:spPr>
          <a:xfrm>
            <a:off x="7621549" y="1315326"/>
            <a:ext cx="1585732" cy="369332"/>
          </a:xfrm>
          <a:prstGeom prst="rect">
            <a:avLst/>
          </a:prstGeom>
          <a:noFill/>
        </p:spPr>
        <p:txBody>
          <a:bodyPr wrap="square" rtlCol="0">
            <a:spAutoFit/>
          </a:bodyPr>
          <a:lstStyle/>
          <a:p>
            <a:r>
              <a:rPr lang="en-US" b="1" dirty="0"/>
              <a:t>r’</a:t>
            </a:r>
            <a:r>
              <a:rPr lang="en-US" dirty="0"/>
              <a:t> rounds</a:t>
            </a:r>
          </a:p>
        </p:txBody>
      </p:sp>
      <p:sp>
        <p:nvSpPr>
          <p:cNvPr id="46" name="Oval 45"/>
          <p:cNvSpPr/>
          <p:nvPr/>
        </p:nvSpPr>
        <p:spPr>
          <a:xfrm>
            <a:off x="10540984" y="1554248"/>
            <a:ext cx="92598" cy="92598"/>
          </a:xfrm>
          <a:prstGeom prst="ellipse">
            <a:avLst/>
          </a:prstGeom>
          <a:solidFill>
            <a:srgbClr val="0070C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urved Connector 46"/>
          <p:cNvCxnSpPr>
            <a:stCxn id="46" idx="2"/>
          </p:cNvCxnSpPr>
          <p:nvPr/>
        </p:nvCxnSpPr>
        <p:spPr>
          <a:xfrm rot="10800000">
            <a:off x="9389590" y="561355"/>
            <a:ext cx="1151394" cy="1039193"/>
          </a:xfrm>
          <a:prstGeom prst="curvedConnector3">
            <a:avLst>
              <a:gd name="adj1" fmla="val 97248"/>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282519" y="1840833"/>
            <a:ext cx="92598" cy="92598"/>
          </a:xfrm>
          <a:prstGeom prst="ellipse">
            <a:avLst/>
          </a:prstGeom>
          <a:solidFill>
            <a:srgbClr val="0070C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973843" y="1840833"/>
            <a:ext cx="92598" cy="92598"/>
          </a:xfrm>
          <a:prstGeom prst="ellipse">
            <a:avLst/>
          </a:prstGeom>
          <a:solidFill>
            <a:srgbClr val="0070C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urved Connector 57"/>
          <p:cNvCxnSpPr>
            <a:stCxn id="57" idx="2"/>
          </p:cNvCxnSpPr>
          <p:nvPr/>
        </p:nvCxnSpPr>
        <p:spPr>
          <a:xfrm rot="10800000">
            <a:off x="9389591" y="548086"/>
            <a:ext cx="584253" cy="1339047"/>
          </a:xfrm>
          <a:prstGeom prst="curved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943298" y="2089072"/>
            <a:ext cx="92598" cy="92598"/>
          </a:xfrm>
          <a:prstGeom prst="ellipse">
            <a:avLst/>
          </a:prstGeom>
          <a:solidFill>
            <a:srgbClr val="0070C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Curved Connector 66"/>
          <p:cNvCxnSpPr>
            <a:stCxn id="66" idx="2"/>
          </p:cNvCxnSpPr>
          <p:nvPr/>
        </p:nvCxnSpPr>
        <p:spPr>
          <a:xfrm rot="10800000">
            <a:off x="9389590" y="548087"/>
            <a:ext cx="553708" cy="1587285"/>
          </a:xfrm>
          <a:prstGeom prst="curved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8319911" y="4741333"/>
                <a:ext cx="2709333" cy="1200329"/>
              </a:xfrm>
              <a:prstGeom prst="rect">
                <a:avLst/>
              </a:prstGeom>
              <a:noFill/>
            </p:spPr>
            <p:txBody>
              <a:bodyPr wrap="square" rtlCol="0">
                <a:spAutoFit/>
              </a:bodyPr>
              <a:lstStyle/>
              <a:p>
                <a:r>
                  <a:rPr lang="en-US" dirty="0"/>
                  <a:t>Given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𝜀</m:t>
                        </m:r>
                      </m:e>
                      <m:sub>
                        <m:r>
                          <a:rPr lang="en-US" b="0" i="1" smtClean="0">
                            <a:solidFill>
                              <a:srgbClr val="FF0000"/>
                            </a:solidFill>
                            <a:latin typeface="Cambria Math" panose="02040503050406030204" pitchFamily="18" charset="0"/>
                          </a:rPr>
                          <m:t>𝑑</m:t>
                        </m:r>
                      </m:sub>
                    </m:sSub>
                  </m:oMath>
                </a14:m>
                <a:r>
                  <a:rPr lang="en-US" dirty="0"/>
                  <a:t> and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𝜀</m:t>
                        </m:r>
                      </m:e>
                      <m:sub>
                        <m:r>
                          <a:rPr lang="en-US" b="0" i="1" smtClean="0">
                            <a:solidFill>
                              <a:srgbClr val="0070C0"/>
                            </a:solidFill>
                            <a:latin typeface="Cambria Math" panose="02040503050406030204" pitchFamily="18" charset="0"/>
                          </a:rPr>
                          <m:t>𝐿</m:t>
                        </m:r>
                      </m:sub>
                    </m:sSub>
                  </m:oMath>
                </a14:m>
                <a:r>
                  <a:rPr lang="en-US" dirty="0"/>
                  <a:t>, we can find the </a:t>
                </a:r>
                <a:r>
                  <a:rPr lang="en-US" b="1" dirty="0"/>
                  <a:t>differential-linear</a:t>
                </a:r>
                <a:r>
                  <a:rPr lang="en-US" dirty="0"/>
                  <a:t> bias for </a:t>
                </a:r>
                <a:r>
                  <a:rPr lang="en-US" b="1" dirty="0" err="1"/>
                  <a:t>r</a:t>
                </a:r>
                <a:r>
                  <a:rPr lang="en-US" dirty="0" err="1"/>
                  <a:t>+</a:t>
                </a:r>
                <a:r>
                  <a:rPr lang="en-US" b="1" dirty="0" err="1"/>
                  <a:t>r</a:t>
                </a:r>
                <a:r>
                  <a:rPr lang="en-US" b="1" dirty="0"/>
                  <a:t>’</a:t>
                </a:r>
                <a:r>
                  <a:rPr lang="en-US" dirty="0"/>
                  <a:t> rounds.</a:t>
                </a:r>
              </a:p>
            </p:txBody>
          </p:sp>
        </mc:Choice>
        <mc:Fallback xmlns="">
          <p:sp>
            <p:nvSpPr>
              <p:cNvPr id="73" name="TextBox 72"/>
              <p:cNvSpPr txBox="1">
                <a:spLocks noRot="1" noChangeAspect="1" noMove="1" noResize="1" noEditPoints="1" noAdjustHandles="1" noChangeArrowheads="1" noChangeShapeType="1" noTextEdit="1"/>
              </p:cNvSpPr>
              <p:nvPr/>
            </p:nvSpPr>
            <p:spPr>
              <a:xfrm>
                <a:off x="8319911" y="4741333"/>
                <a:ext cx="2709333" cy="1200329"/>
              </a:xfrm>
              <a:prstGeom prst="rect">
                <a:avLst/>
              </a:prstGeom>
              <a:blipFill>
                <a:blip r:embed="rId14"/>
                <a:stretch>
                  <a:fillRect l="-2027" t="-3553" b="-6599"/>
                </a:stretch>
              </a:blipFill>
            </p:spPr>
            <p:txBody>
              <a:bodyPr/>
              <a:lstStyle/>
              <a:p>
                <a:r>
                  <a:rPr lang="en-US">
                    <a:noFill/>
                  </a:rPr>
                  <a:t> </a:t>
                </a:r>
              </a:p>
            </p:txBody>
          </p:sp>
        </mc:Fallback>
      </mc:AlternateContent>
    </p:spTree>
    <p:extLst>
      <p:ext uri="{BB962C8B-B14F-4D97-AF65-F5344CB8AC3E}">
        <p14:creationId xmlns:p14="http://schemas.microsoft.com/office/powerpoint/2010/main" val="17156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6" grpId="0" animBg="1"/>
      <p:bldP spid="53" grpId="0" animBg="1"/>
      <p:bldP spid="57" grpId="0" animBg="1"/>
      <p:bldP spid="66" grpId="0" animBg="1"/>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Linear approximation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𝐿</m:t>
                        </m:r>
                      </m:sub>
                    </m:sSub>
                    <m:r>
                      <a:rPr lang="en-US" b="0" i="1" smtClean="0">
                        <a:latin typeface="Cambria Math" panose="02040503050406030204" pitchFamily="18" charset="0"/>
                      </a:rPr>
                      <m:t>=1</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Let’s look at the Salsa update function again </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3117" y="2964679"/>
            <a:ext cx="4985766" cy="1824228"/>
          </a:xfrm>
          <a:prstGeom prst="rect">
            <a:avLst/>
          </a:prstGeom>
        </p:spPr>
      </p:pic>
    </p:spTree>
    <p:extLst>
      <p:ext uri="{BB962C8B-B14F-4D97-AF65-F5344CB8AC3E}">
        <p14:creationId xmlns:p14="http://schemas.microsoft.com/office/powerpoint/2010/main" val="15345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Let’s look at the Salsa update function again </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3117" y="2964679"/>
            <a:ext cx="4985766" cy="1824228"/>
          </a:xfrm>
          <a:prstGeom prst="rect">
            <a:avLst/>
          </a:prstGeom>
        </p:spPr>
      </p:pic>
      <p:sp>
        <p:nvSpPr>
          <p:cNvPr id="4" name="Rectangle 3"/>
          <p:cNvSpPr/>
          <p:nvPr/>
        </p:nvSpPr>
        <p:spPr>
          <a:xfrm>
            <a:off x="2655651" y="2752928"/>
            <a:ext cx="6322979" cy="11089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8278238" y="3550597"/>
            <a:ext cx="2545404" cy="19277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81826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Get rid of the carry.</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03123" y="2964677"/>
            <a:ext cx="4532569" cy="946286"/>
          </a:xfrm>
          <a:prstGeom prst="rect">
            <a:avLst/>
          </a:prstGeom>
        </p:spPr>
      </p:pic>
      <p:sp>
        <p:nvSpPr>
          <p:cNvPr id="15" name="Title 14"/>
          <p:cNvSpPr>
            <a:spLocks noGrp="1"/>
          </p:cNvSpPr>
          <p:nvPr>
            <p:ph type="title"/>
          </p:nvPr>
        </p:nvSpPr>
        <p:spPr/>
        <p:txBody>
          <a:bodyPr/>
          <a:lstStyle/>
          <a:p>
            <a:endParaRPr lang="en-US"/>
          </a:p>
        </p:txBody>
      </p:sp>
    </p:spTree>
    <p:extLst>
      <p:ext uri="{BB962C8B-B14F-4D97-AF65-F5344CB8AC3E}">
        <p14:creationId xmlns:p14="http://schemas.microsoft.com/office/powerpoint/2010/main" val="93902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300569"/>
          </a:xfrm>
        </p:spPr>
        <p:txBody>
          <a:bodyPr/>
          <a:lstStyle/>
          <a:p>
            <a:r>
              <a:rPr lang="en-US" dirty="0"/>
              <a:t>Move things around, from the linearity of XOR</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3123" y="2964677"/>
            <a:ext cx="5161140" cy="946286"/>
          </a:xfrm>
          <a:prstGeom prst="rect">
            <a:avLst/>
          </a:prstGeom>
        </p:spPr>
      </p:pic>
      <p:sp>
        <p:nvSpPr>
          <p:cNvPr id="6" name="Left Brace 5"/>
          <p:cNvSpPr/>
          <p:nvPr/>
        </p:nvSpPr>
        <p:spPr>
          <a:xfrm rot="16200000">
            <a:off x="5278799" y="2370226"/>
            <a:ext cx="117538" cy="346888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Left Brace 7"/>
          <p:cNvSpPr/>
          <p:nvPr/>
        </p:nvSpPr>
        <p:spPr>
          <a:xfrm rot="16200000">
            <a:off x="8109467" y="3594577"/>
            <a:ext cx="45719" cy="110895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831729" y="4269635"/>
                <a:ext cx="10116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𝜀</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31729" y="4269635"/>
                <a:ext cx="101167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626487" y="4269635"/>
                <a:ext cx="10116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𝜀</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626487" y="4269635"/>
                <a:ext cx="1011677" cy="369332"/>
              </a:xfrm>
              <a:prstGeom prst="rect">
                <a:avLst/>
              </a:prstGeom>
              <a:blipFill>
                <a:blip r:embed="rId6"/>
                <a:stretch>
                  <a:fillRect/>
                </a:stretch>
              </a:blipFill>
            </p:spPr>
            <p:txBody>
              <a:bodyPr/>
              <a:lstStyle/>
              <a:p>
                <a:r>
                  <a:rPr lang="en-US">
                    <a:noFill/>
                  </a:rPr>
                  <a:t> </a:t>
                </a:r>
              </a:p>
            </p:txBody>
          </p:sp>
        </mc:Fallback>
      </mc:AlternateContent>
      <p:sp>
        <p:nvSpPr>
          <p:cNvPr id="11" name="Title 10"/>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12" name="TextBox 11"/>
              <p:cNvSpPr txBox="1"/>
              <p:nvPr/>
            </p:nvSpPr>
            <p:spPr>
              <a:xfrm>
                <a:off x="838200" y="5111341"/>
                <a:ext cx="8854633" cy="1049646"/>
              </a:xfrm>
              <a:prstGeom prst="rect">
                <a:avLst/>
              </a:prstGeom>
              <a:noFill/>
            </p:spPr>
            <p:txBody>
              <a:bodyPr wrap="square" rtlCol="0">
                <a:spAutoFit/>
              </a:bodyPr>
              <a:lstStyle/>
              <a:p>
                <a:r>
                  <a:rPr lang="en-IN" sz="2800" dirty="0"/>
                  <a:t>Lets us search over 8 possible bits instead of  </a:t>
                </a:r>
                <a14:m>
                  <m:oMath xmlns:m="http://schemas.openxmlformats.org/officeDocument/2006/math">
                    <m:d>
                      <m:dPr>
                        <m:ctrlPr>
                          <a:rPr lang="en-IN" sz="2800" i="1">
                            <a:latin typeface="Cambria Math" panose="02040503050406030204" pitchFamily="18" charset="0"/>
                          </a:rPr>
                        </m:ctrlPr>
                      </m:dPr>
                      <m:e>
                        <m:f>
                          <m:fPr>
                            <m:type m:val="noBar"/>
                            <m:ctrlPr>
                              <a:rPr lang="en-IN" sz="2800" i="1">
                                <a:latin typeface="Cambria Math" panose="02040503050406030204" pitchFamily="18" charset="0"/>
                              </a:rPr>
                            </m:ctrlPr>
                          </m:fPr>
                          <m:num>
                            <m:r>
                              <a:rPr lang="en-US" sz="2800" i="1">
                                <a:latin typeface="Cambria Math" panose="02040503050406030204" pitchFamily="18" charset="0"/>
                              </a:rPr>
                              <m:t>512</m:t>
                            </m:r>
                          </m:num>
                          <m:den>
                            <m:r>
                              <a:rPr lang="en-US" sz="2800" i="1">
                                <a:latin typeface="Cambria Math" panose="02040503050406030204" pitchFamily="18" charset="0"/>
                              </a:rPr>
                              <m:t>3</m:t>
                            </m:r>
                          </m:den>
                        </m:f>
                      </m:e>
                    </m:d>
                  </m:oMath>
                </a14:m>
                <a:r>
                  <a:rPr lang="en-US" sz="2800" dirty="0"/>
                  <a:t> 3 bit combinations.</a:t>
                </a:r>
              </a:p>
            </p:txBody>
          </p:sp>
        </mc:Choice>
        <mc:Fallback xmlns="">
          <p:sp>
            <p:nvSpPr>
              <p:cNvPr id="12" name="TextBox 11"/>
              <p:cNvSpPr txBox="1">
                <a:spLocks noRot="1" noChangeAspect="1" noMove="1" noResize="1" noEditPoints="1" noAdjustHandles="1" noChangeArrowheads="1" noChangeShapeType="1" noTextEdit="1"/>
              </p:cNvSpPr>
              <p:nvPr/>
            </p:nvSpPr>
            <p:spPr>
              <a:xfrm>
                <a:off x="838200" y="5111341"/>
                <a:ext cx="8854633" cy="1049646"/>
              </a:xfrm>
              <a:prstGeom prst="rect">
                <a:avLst/>
              </a:prstGeom>
              <a:blipFill>
                <a:blip r:embed="rId7"/>
                <a:stretch>
                  <a:fillRect l="-1446" t="-2312" b="-14451"/>
                </a:stretch>
              </a:blipFill>
            </p:spPr>
            <p:txBody>
              <a:bodyPr/>
              <a:lstStyle/>
              <a:p>
                <a:r>
                  <a:rPr lang="en-US">
                    <a:noFill/>
                  </a:rPr>
                  <a:t> </a:t>
                </a:r>
              </a:p>
            </p:txBody>
          </p:sp>
        </mc:Fallback>
      </mc:AlternateContent>
    </p:spTree>
    <p:extLst>
      <p:ext uri="{BB962C8B-B14F-4D97-AF65-F5344CB8AC3E}">
        <p14:creationId xmlns:p14="http://schemas.microsoft.com/office/powerpoint/2010/main" val="10954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Salsa and </a:t>
            </a:r>
            <a:r>
              <a:rPr lang="en-US" dirty="0" err="1"/>
              <a:t>ChaCha</a:t>
            </a:r>
            <a:endParaRPr lang="en-IN" dirty="0"/>
          </a:p>
        </p:txBody>
      </p:sp>
      <p:sp>
        <p:nvSpPr>
          <p:cNvPr id="3" name="Content Placeholder 2"/>
          <p:cNvSpPr>
            <a:spLocks noGrp="1"/>
          </p:cNvSpPr>
          <p:nvPr>
            <p:ph idx="1"/>
          </p:nvPr>
        </p:nvSpPr>
        <p:spPr/>
        <p:txBody>
          <a:bodyPr/>
          <a:lstStyle/>
          <a:p>
            <a:r>
              <a:rPr lang="en-US" b="1" dirty="0"/>
              <a:t>ARX</a:t>
            </a:r>
            <a:r>
              <a:rPr lang="en-US" dirty="0"/>
              <a:t> based stream ciphers. </a:t>
            </a:r>
          </a:p>
          <a:p>
            <a:endParaRPr lang="en-US" dirty="0"/>
          </a:p>
          <a:p>
            <a:r>
              <a:rPr lang="en-US" dirty="0"/>
              <a:t>Designed by Dan Bernstein.</a:t>
            </a:r>
          </a:p>
          <a:p>
            <a:endParaRPr lang="en-US" dirty="0"/>
          </a:p>
          <a:p>
            <a:r>
              <a:rPr lang="en-US" dirty="0"/>
              <a:t>Salsa accepted into the </a:t>
            </a:r>
            <a:r>
              <a:rPr lang="en-US" b="1" dirty="0" err="1"/>
              <a:t>eStream</a:t>
            </a:r>
            <a:r>
              <a:rPr lang="en-US" dirty="0"/>
              <a:t> software portfolio (2007).</a:t>
            </a:r>
          </a:p>
          <a:p>
            <a:endParaRPr lang="en-US" dirty="0"/>
          </a:p>
          <a:p>
            <a:r>
              <a:rPr lang="en-US" dirty="0" err="1"/>
              <a:t>ChaCha</a:t>
            </a:r>
            <a:r>
              <a:rPr lang="en-US" dirty="0"/>
              <a:t> designed to address some concerns about Salsa (2008).</a:t>
            </a:r>
            <a:endParaRPr lang="en-IN" dirty="0"/>
          </a:p>
        </p:txBody>
      </p:sp>
    </p:spTree>
    <p:extLst>
      <p:ext uri="{BB962C8B-B14F-4D97-AF65-F5344CB8AC3E}">
        <p14:creationId xmlns:p14="http://schemas.microsoft.com/office/powerpoint/2010/main" val="29389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807519"/>
            <a:ext cx="9648217" cy="954107"/>
          </a:xfrm>
          <a:prstGeom prst="rect">
            <a:avLst/>
          </a:prstGeom>
          <a:noFill/>
        </p:spPr>
        <p:txBody>
          <a:bodyPr wrap="square" rtlCol="0">
            <a:spAutoFit/>
          </a:bodyPr>
          <a:lstStyle/>
          <a:p>
            <a:r>
              <a:rPr lang="en-US" sz="2800" dirty="0"/>
              <a:t>Similar idea for </a:t>
            </a:r>
            <a:r>
              <a:rPr lang="en-US" sz="2800" dirty="0" err="1"/>
              <a:t>ChaCha</a:t>
            </a:r>
            <a:r>
              <a:rPr lang="en-US" sz="2800" dirty="0"/>
              <a:t>, but involves more bits because of a more involved state update function.</a:t>
            </a:r>
          </a:p>
        </p:txBody>
      </p:sp>
      <p:sp>
        <p:nvSpPr>
          <p:cNvPr id="5" name="TextBox 4"/>
          <p:cNvSpPr txBox="1"/>
          <p:nvPr/>
        </p:nvSpPr>
        <p:spPr>
          <a:xfrm>
            <a:off x="374754" y="3702570"/>
            <a:ext cx="11212643" cy="830997"/>
          </a:xfrm>
          <a:prstGeom prst="rect">
            <a:avLst/>
          </a:prstGeom>
          <a:noFill/>
        </p:spPr>
        <p:txBody>
          <a:bodyPr wrap="square" rtlCol="0">
            <a:spAutoFit/>
          </a:bodyPr>
          <a:lstStyle/>
          <a:p>
            <a:r>
              <a:rPr lang="en-IN" sz="2400" i="1" dirty="0">
                <a:latin typeface="+mj-lt"/>
              </a:rPr>
              <a:t>“Unlike Salsa20, our exhaustive search showed no bias in 4-round </a:t>
            </a:r>
            <a:r>
              <a:rPr lang="en-IN" sz="2400" i="1" dirty="0" err="1">
                <a:latin typeface="+mj-lt"/>
              </a:rPr>
              <a:t>ChaCha</a:t>
            </a:r>
            <a:r>
              <a:rPr lang="en-IN" sz="2400" i="1" dirty="0">
                <a:latin typeface="+mj-lt"/>
              </a:rPr>
              <a:t>, be it with one, two, or three target output bits.”</a:t>
            </a:r>
            <a:endParaRPr lang="en-US" sz="2400" i="1" dirty="0">
              <a:latin typeface="+mj-lt"/>
            </a:endParaRPr>
          </a:p>
        </p:txBody>
      </p:sp>
    </p:spTree>
    <p:extLst>
      <p:ext uri="{BB962C8B-B14F-4D97-AF65-F5344CB8AC3E}">
        <p14:creationId xmlns:p14="http://schemas.microsoft.com/office/powerpoint/2010/main" val="36272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06401610"/>
                  </p:ext>
                </p:extLst>
              </p:nvPr>
            </p:nvGraphicFramePr>
            <p:xfrm>
              <a:off x="1135973" y="883563"/>
              <a:ext cx="4340699" cy="2216210"/>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−5.24</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−2.93</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−2.35</m:t>
                                    </m:r>
                                  </m:sup>
                                </m:sSup>
                              </m:oMath>
                            </m:oMathPara>
                          </a14:m>
                          <a:endParaRPr lang="en-US" dirty="0"/>
                        </a:p>
                      </a:txBody>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−2.12</m:t>
                                    </m:r>
                                  </m:sup>
                                </m:sSup>
                              </m:oMath>
                            </m:oMathPara>
                          </a14:m>
                          <a:endParaRPr lang="en-US" dirty="0">
                            <a:solidFill>
                              <a:schemeClr val="tx1"/>
                            </a:solidFill>
                          </a:endParaRPr>
                        </a:p>
                      </a:txBody>
                      <a:tcPr/>
                    </a:tc>
                    <a:extLst>
                      <a:ext uri="{0D108BD9-81ED-4DB2-BD59-A6C34878D82A}">
                        <a16:rowId xmlns:a16="http://schemas.microsoft.com/office/drawing/2014/main" val="2500988158"/>
                      </a:ext>
                    </a:extLst>
                  </a:tr>
                  <a:tr h="370265">
                    <a:tc>
                      <a:txBody>
                        <a:bodyPr/>
                        <a:lstStyle/>
                        <a:p>
                          <a:pPr algn="ctr"/>
                          <a:endParaRPr lang="en-US" b="1" dirty="0"/>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06401610"/>
                  </p:ext>
                </p:extLst>
              </p:nvPr>
            </p:nvGraphicFramePr>
            <p:xfrm>
              <a:off x="1135973" y="883563"/>
              <a:ext cx="4340699" cy="2216210"/>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501639"/>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endParaRPr lang="en-US"/>
                        </a:p>
                      </a:txBody>
                      <a:tcPr>
                        <a:blipFill>
                          <a:blip r:embed="rId3"/>
                          <a:stretch>
                            <a:fillRect l="-209091" t="-109836" r="-866" b="-401639"/>
                          </a:stretch>
                        </a:blipFill>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213333" r="-866" b="-308333"/>
                          </a:stretch>
                        </a:blipFill>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endParaRPr lang="en-US"/>
                        </a:p>
                      </a:txBody>
                      <a:tcPr>
                        <a:blipFill>
                          <a:blip r:embed="rId3"/>
                          <a:stretch>
                            <a:fillRect l="-209091" t="-308197" r="-866" b="-203279"/>
                          </a:stretch>
                        </a:blipFill>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endParaRPr lang="en-US"/>
                        </a:p>
                      </a:txBody>
                      <a:tcPr>
                        <a:blipFill>
                          <a:blip r:embed="rId3"/>
                          <a:stretch>
                            <a:fillRect l="-209091" t="-408197" r="-866" b="-103279"/>
                          </a:stretch>
                        </a:blipFill>
                      </a:tcPr>
                    </a:tc>
                    <a:extLst>
                      <a:ext uri="{0D108BD9-81ED-4DB2-BD59-A6C34878D82A}">
                        <a16:rowId xmlns:a16="http://schemas.microsoft.com/office/drawing/2014/main" val="2500988158"/>
                      </a:ext>
                    </a:extLst>
                  </a:tr>
                  <a:tr h="370265">
                    <a:tc>
                      <a:txBody>
                        <a:bodyPr/>
                        <a:lstStyle/>
                        <a:p>
                          <a:pPr algn="ctr"/>
                          <a:endParaRPr lang="en-US" b="1" dirty="0"/>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50901341"/>
                  </p:ext>
                </p:extLst>
              </p:nvPr>
            </p:nvGraphicFramePr>
            <p:xfrm>
              <a:off x="6966625" y="883563"/>
              <a:ext cx="4340699" cy="147675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−10.34</m:t>
                                    </m:r>
                                  </m:sup>
                                </m:sSup>
                              </m:oMath>
                            </m:oMathPara>
                          </a14:m>
                          <a:endParaRPr lang="en-US" dirty="0"/>
                        </a:p>
                      </a:txBody>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−9.05</m:t>
                                    </m:r>
                                  </m:sup>
                                </m:sSup>
                              </m:oMath>
                            </m:oMathPara>
                          </a14:m>
                          <a:endParaRPr lang="en-US" dirty="0"/>
                        </a:p>
                      </a:txBody>
                      <a:tcPr/>
                    </a:tc>
                    <a:extLst>
                      <a:ext uri="{0D108BD9-81ED-4DB2-BD59-A6C34878D82A}">
                        <a16:rowId xmlns:a16="http://schemas.microsoft.com/office/drawing/2014/main" val="2819345093"/>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50901341"/>
                  </p:ext>
                </p:extLst>
              </p:nvPr>
            </p:nvGraphicFramePr>
            <p:xfrm>
              <a:off x="6966625" y="883563"/>
              <a:ext cx="4340699" cy="147675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303279"/>
                          </a:stretch>
                        </a:blip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endParaRPr lang="en-US"/>
                        </a:p>
                      </a:txBody>
                      <a:tcPr>
                        <a:blipFill>
                          <a:blip r:embed="rId4"/>
                          <a:stretch>
                            <a:fillRect l="-209091" t="-109836" r="-866" b="-203279"/>
                          </a:stretch>
                        </a:blipFill>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endParaRPr lang="en-US"/>
                        </a:p>
                      </a:txBody>
                      <a:tcPr>
                        <a:blipFill>
                          <a:blip r:embed="rId4"/>
                          <a:stretch>
                            <a:fillRect l="-209091" t="-209836" r="-866" b="-103279"/>
                          </a:stretch>
                        </a:blipFill>
                      </a:tcPr>
                    </a:tc>
                    <a:extLst>
                      <a:ext uri="{0D108BD9-81ED-4DB2-BD59-A6C34878D82A}">
                        <a16:rowId xmlns:a16="http://schemas.microsoft.com/office/drawing/2014/main" val="2819345093"/>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p:sp>
        <p:nvSpPr>
          <p:cNvPr id="12" name="Content Placeholder 6"/>
          <p:cNvSpPr txBox="1">
            <a:spLocks/>
          </p:cNvSpPr>
          <p:nvPr/>
        </p:nvSpPr>
        <p:spPr>
          <a:xfrm>
            <a:off x="2692396" y="317204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
        <p:nvSpPr>
          <p:cNvPr id="13" name="Content Placeholder 6"/>
          <p:cNvSpPr txBox="1">
            <a:spLocks/>
          </p:cNvSpPr>
          <p:nvPr/>
        </p:nvSpPr>
        <p:spPr>
          <a:xfrm>
            <a:off x="8523048" y="237485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5 rounds</a:t>
            </a:r>
          </a:p>
        </p:txBody>
      </p:sp>
    </p:spTree>
    <p:extLst>
      <p:ext uri="{BB962C8B-B14F-4D97-AF65-F5344CB8AC3E}">
        <p14:creationId xmlns:p14="http://schemas.microsoft.com/office/powerpoint/2010/main" val="2084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−5.24</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−2.93</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−2.35</m:t>
                                    </m:r>
                                  </m:sup>
                                </m:sSup>
                              </m:oMath>
                            </m:oMathPara>
                          </a14:m>
                          <a:endParaRPr lang="en-US" dirty="0"/>
                        </a:p>
                      </a:txBody>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−2.12</m:t>
                                    </m:r>
                                  </m:sup>
                                </m:sSup>
                              </m:oMath>
                            </m:oMathPara>
                          </a14:m>
                          <a:endParaRPr lang="en-US" dirty="0">
                            <a:solidFill>
                              <a:schemeClr val="tx1"/>
                            </a:solidFill>
                          </a:endParaRPr>
                        </a:p>
                      </a:txBody>
                      <a:tcPr/>
                    </a:tc>
                    <a:extLst>
                      <a:ext uri="{0D108BD9-81ED-4DB2-BD59-A6C34878D82A}">
                        <a16:rowId xmlns:a16="http://schemas.microsoft.com/office/drawing/2014/main" val="2500988158"/>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𝟎</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521311"/>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endParaRPr lang="en-US"/>
                        </a:p>
                      </a:txBody>
                      <a:tcPr>
                        <a:blipFill>
                          <a:blip r:embed="rId3"/>
                          <a:stretch>
                            <a:fillRect l="-209091" t="-109836" r="-866" b="-421311"/>
                          </a:stretch>
                        </a:blipFill>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213333" r="-866" b="-328333"/>
                          </a:stretch>
                        </a:blipFill>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endParaRPr lang="en-US"/>
                        </a:p>
                      </a:txBody>
                      <a:tcPr>
                        <a:blipFill>
                          <a:blip r:embed="rId3"/>
                          <a:stretch>
                            <a:fillRect l="-209091" t="-308197" r="-866" b="-222951"/>
                          </a:stretch>
                        </a:blipFill>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endParaRPr lang="en-US"/>
                        </a:p>
                      </a:txBody>
                      <a:tcPr>
                        <a:blipFill>
                          <a:blip r:embed="rId3"/>
                          <a:stretch>
                            <a:fillRect l="-209091" t="-408197" r="-866" b="-122951"/>
                          </a:stretch>
                        </a:blipFill>
                      </a:tcPr>
                    </a:tc>
                    <a:extLst>
                      <a:ext uri="{0D108BD9-81ED-4DB2-BD59-A6C34878D82A}">
                        <a16:rowId xmlns:a16="http://schemas.microsoft.com/office/drawing/2014/main" val="2500988158"/>
                      </a:ext>
                    </a:extLst>
                  </a:tr>
                  <a:tr h="371920">
                    <a:tc>
                      <a:txBody>
                        <a:bodyPr/>
                        <a:lstStyle/>
                        <a:p>
                          <a:pPr algn="ctr"/>
                          <a:r>
                            <a:rPr lang="en-US" b="1" dirty="0"/>
                            <a:t>This work</a:t>
                          </a:r>
                        </a:p>
                      </a:txBody>
                      <a:tcPr/>
                    </a:tc>
                    <a:tc>
                      <a:txBody>
                        <a:bodyPr/>
                        <a:lstStyle/>
                        <a:p>
                          <a:endParaRPr lang="en-US"/>
                        </a:p>
                      </a:txBody>
                      <a:tcPr>
                        <a:blipFill>
                          <a:blip r:embed="rId3"/>
                          <a:stretch>
                            <a:fillRect l="-209091" t="-508197"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−10.34</m:t>
                                    </m:r>
                                  </m:sup>
                                </m:sSup>
                              </m:oMath>
                            </m:oMathPara>
                          </a14:m>
                          <a:endParaRPr lang="en-US" dirty="0"/>
                        </a:p>
                      </a:txBody>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−9.05</m:t>
                                    </m:r>
                                  </m:sup>
                                </m:sSup>
                              </m:oMath>
                            </m:oMathPara>
                          </a14:m>
                          <a:endParaRPr lang="en-US" dirty="0"/>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a:latin typeface="Cambria Math" panose="02040503050406030204" pitchFamily="18" charset="0"/>
                                      </a:rPr>
                                      <m:t>𝟑</m:t>
                                    </m:r>
                                    <m:r>
                                      <a:rPr lang="en-US" sz="1800" b="1" i="1">
                                        <a:latin typeface="Cambria Math" panose="02040503050406030204" pitchFamily="18" charset="0"/>
                                      </a:rPr>
                                      <m:t>.</m:t>
                                    </m:r>
                                    <m:r>
                                      <a:rPr lang="en-US" sz="1800" b="1" i="1">
                                        <a:latin typeface="Cambria Math" panose="02040503050406030204" pitchFamily="18" charset="0"/>
                                      </a:rPr>
                                      <m:t>𝟏𝟑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322951"/>
                          </a:stretch>
                        </a:blip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endParaRPr lang="en-US"/>
                        </a:p>
                      </a:txBody>
                      <a:tcPr>
                        <a:blipFill>
                          <a:blip r:embed="rId4"/>
                          <a:stretch>
                            <a:fillRect l="-209091" t="-109836" r="-866" b="-222951"/>
                          </a:stretch>
                        </a:blipFill>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endParaRPr lang="en-US"/>
                        </a:p>
                      </a:txBody>
                      <a:tcPr>
                        <a:blipFill>
                          <a:blip r:embed="rId4"/>
                          <a:stretch>
                            <a:fillRect l="-209091" t="-209836" r="-866" b="-12295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309836" r="-866" b="-2295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p:sp>
        <p:nvSpPr>
          <p:cNvPr id="12" name="Content Placeholder 6"/>
          <p:cNvSpPr txBox="1">
            <a:spLocks/>
          </p:cNvSpPr>
          <p:nvPr/>
        </p:nvSpPr>
        <p:spPr>
          <a:xfrm>
            <a:off x="2692396" y="317204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
        <p:nvSpPr>
          <p:cNvPr id="13" name="Content Placeholder 6"/>
          <p:cNvSpPr txBox="1">
            <a:spLocks/>
          </p:cNvSpPr>
          <p:nvPr/>
        </p:nvSpPr>
        <p:spPr>
          <a:xfrm>
            <a:off x="8523048" y="237485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5 rounds</a:t>
            </a:r>
          </a:p>
        </p:txBody>
      </p:sp>
    </p:spTree>
    <p:extLst>
      <p:ext uri="{BB962C8B-B14F-4D97-AF65-F5344CB8AC3E}">
        <p14:creationId xmlns:p14="http://schemas.microsoft.com/office/powerpoint/2010/main" val="313506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−5.24</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−2.93</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−2.35</m:t>
                                    </m:r>
                                  </m:sup>
                                </m:sSup>
                              </m:oMath>
                            </m:oMathPara>
                          </a14:m>
                          <a:endParaRPr lang="en-US" dirty="0"/>
                        </a:p>
                      </a:txBody>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−2.12</m:t>
                                    </m:r>
                                  </m:sup>
                                </m:sSup>
                              </m:oMath>
                            </m:oMathPara>
                          </a14:m>
                          <a:endParaRPr lang="en-US" dirty="0">
                            <a:solidFill>
                              <a:schemeClr val="tx1"/>
                            </a:solidFill>
                          </a:endParaRPr>
                        </a:p>
                      </a:txBody>
                      <a:tcPr/>
                    </a:tc>
                    <a:extLst>
                      <a:ext uri="{0D108BD9-81ED-4DB2-BD59-A6C34878D82A}">
                        <a16:rowId xmlns:a16="http://schemas.microsoft.com/office/drawing/2014/main" val="2500988158"/>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𝟎</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521311"/>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endParaRPr lang="en-US"/>
                        </a:p>
                      </a:txBody>
                      <a:tcPr>
                        <a:blipFill>
                          <a:blip r:embed="rId3"/>
                          <a:stretch>
                            <a:fillRect l="-209091" t="-109836" r="-866" b="-421311"/>
                          </a:stretch>
                        </a:blipFill>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213333" r="-866" b="-328333"/>
                          </a:stretch>
                        </a:blipFill>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endParaRPr lang="en-US"/>
                        </a:p>
                      </a:txBody>
                      <a:tcPr>
                        <a:blipFill>
                          <a:blip r:embed="rId3"/>
                          <a:stretch>
                            <a:fillRect l="-209091" t="-308197" r="-866" b="-222951"/>
                          </a:stretch>
                        </a:blipFill>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endParaRPr lang="en-US"/>
                        </a:p>
                      </a:txBody>
                      <a:tcPr>
                        <a:blipFill>
                          <a:blip r:embed="rId3"/>
                          <a:stretch>
                            <a:fillRect l="-209091" t="-408197" r="-866" b="-122951"/>
                          </a:stretch>
                        </a:blipFill>
                      </a:tcPr>
                    </a:tc>
                    <a:extLst>
                      <a:ext uri="{0D108BD9-81ED-4DB2-BD59-A6C34878D82A}">
                        <a16:rowId xmlns:a16="http://schemas.microsoft.com/office/drawing/2014/main" val="2500988158"/>
                      </a:ext>
                    </a:extLst>
                  </a:tr>
                  <a:tr h="371920">
                    <a:tc>
                      <a:txBody>
                        <a:bodyPr/>
                        <a:lstStyle/>
                        <a:p>
                          <a:pPr algn="ctr"/>
                          <a:r>
                            <a:rPr lang="en-US" b="1" dirty="0"/>
                            <a:t>This work</a:t>
                          </a:r>
                        </a:p>
                      </a:txBody>
                      <a:tcPr/>
                    </a:tc>
                    <a:tc>
                      <a:txBody>
                        <a:bodyPr/>
                        <a:lstStyle/>
                        <a:p>
                          <a:endParaRPr lang="en-US"/>
                        </a:p>
                      </a:txBody>
                      <a:tcPr>
                        <a:blipFill>
                          <a:blip r:embed="rId3"/>
                          <a:stretch>
                            <a:fillRect l="-209091" t="-508197"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−10.34</m:t>
                                    </m:r>
                                  </m:sup>
                                </m:sSup>
                              </m:oMath>
                            </m:oMathPara>
                          </a14:m>
                          <a:endParaRPr lang="en-US" dirty="0"/>
                        </a:p>
                      </a:txBody>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−9.05</m:t>
                                    </m:r>
                                  </m:sup>
                                </m:sSup>
                              </m:oMath>
                            </m:oMathPara>
                          </a14:m>
                          <a:endParaRPr lang="en-US" dirty="0"/>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a:latin typeface="Cambria Math" panose="02040503050406030204" pitchFamily="18" charset="0"/>
                                      </a:rPr>
                                      <m:t>𝟑</m:t>
                                    </m:r>
                                    <m:r>
                                      <a:rPr lang="en-US" sz="1800" b="1" i="1">
                                        <a:latin typeface="Cambria Math" panose="02040503050406030204" pitchFamily="18" charset="0"/>
                                      </a:rPr>
                                      <m:t>.</m:t>
                                    </m:r>
                                    <m:r>
                                      <a:rPr lang="en-US" sz="1800" b="1" i="1">
                                        <a:latin typeface="Cambria Math" panose="02040503050406030204" pitchFamily="18" charset="0"/>
                                      </a:rPr>
                                      <m:t>𝟏𝟑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322951"/>
                          </a:stretch>
                        </a:blip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endParaRPr lang="en-US"/>
                        </a:p>
                      </a:txBody>
                      <a:tcPr>
                        <a:blipFill>
                          <a:blip r:embed="rId4"/>
                          <a:stretch>
                            <a:fillRect l="-209091" t="-109836" r="-866" b="-222951"/>
                          </a:stretch>
                        </a:blipFill>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endParaRPr lang="en-US"/>
                        </a:p>
                      </a:txBody>
                      <a:tcPr>
                        <a:blipFill>
                          <a:blip r:embed="rId4"/>
                          <a:stretch>
                            <a:fillRect l="-209091" t="-209836" r="-866" b="-12295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309836" r="-866" b="-2295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917185759"/>
                  </p:ext>
                </p:extLst>
              </p:nvPr>
            </p:nvGraphicFramePr>
            <p:xfrm>
              <a:off x="1135972" y="4518468"/>
              <a:ext cx="4340699" cy="147675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i="1" smtClean="0">
                                        <a:latin typeface="Cambria Math" panose="02040503050406030204" pitchFamily="18" charset="0"/>
                                      </a:rPr>
                                      <m:t>−5.26</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dirty="0"/>
                            <a:t>Maitra (2016)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2</m:t>
                                    </m:r>
                                  </m:e>
                                  <m:sup>
                                    <m:r>
                                      <a:rPr lang="en-US" i="1" smtClean="0">
                                        <a:solidFill>
                                          <a:schemeClr val="tx1"/>
                                        </a:solidFill>
                                        <a:latin typeface="Cambria Math" panose="02040503050406030204" pitchFamily="18" charset="0"/>
                                      </a:rPr>
                                      <m:t>−2.83</m:t>
                                    </m:r>
                                  </m:sup>
                                </m:sSup>
                              </m:oMath>
                            </m:oMathPara>
                          </a14:m>
                          <a:endParaRPr lang="en-US" dirty="0">
                            <a:solidFill>
                              <a:schemeClr val="tx1"/>
                            </a:solidFill>
                          </a:endParaRPr>
                        </a:p>
                      </a:txBody>
                      <a:tcPr/>
                    </a:tc>
                    <a:extLst>
                      <a:ext uri="{0D108BD9-81ED-4DB2-BD59-A6C34878D82A}">
                        <a16:rowId xmlns:a16="http://schemas.microsoft.com/office/drawing/2014/main" val="2121470907"/>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10507217"/>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917185759"/>
                  </p:ext>
                </p:extLst>
              </p:nvPr>
            </p:nvGraphicFramePr>
            <p:xfrm>
              <a:off x="1135972" y="4518468"/>
              <a:ext cx="4340699" cy="147675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5"/>
                          <a:stretch>
                            <a:fillRect l="-209091" t="-9836" r="-866" b="-301639"/>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endParaRPr lang="en-US"/>
                        </a:p>
                      </a:txBody>
                      <a:tcPr>
                        <a:blipFill>
                          <a:blip r:embed="rId5"/>
                          <a:stretch>
                            <a:fillRect l="-209091" t="-109836" r="-866" b="-201639"/>
                          </a:stretch>
                        </a:blipFill>
                      </a:tcPr>
                    </a:tc>
                    <a:extLst>
                      <a:ext uri="{0D108BD9-81ED-4DB2-BD59-A6C34878D82A}">
                        <a16:rowId xmlns:a16="http://schemas.microsoft.com/office/drawing/2014/main" val="505564475"/>
                      </a:ext>
                    </a:extLst>
                  </a:tr>
                  <a:tr h="369189">
                    <a:tc>
                      <a:txBody>
                        <a:bodyPr/>
                        <a:lstStyle/>
                        <a:p>
                          <a:pPr algn="ctr"/>
                          <a:r>
                            <a:rPr lang="en-US" dirty="0"/>
                            <a:t>Maitra (2016)</a:t>
                          </a:r>
                          <a:r>
                            <a:rPr lang="en-US" sz="1800" dirty="0"/>
                            <a:t> </a:t>
                          </a:r>
                          <a:endParaRPr lang="en-US" dirty="0"/>
                        </a:p>
                      </a:txBody>
                      <a:tcPr/>
                    </a:tc>
                    <a:tc>
                      <a:txBody>
                        <a:bodyPr/>
                        <a:lstStyle/>
                        <a:p>
                          <a:endParaRPr lang="en-US"/>
                        </a:p>
                      </a:txBody>
                      <a:tcPr>
                        <a:blipFill>
                          <a:blip r:embed="rId5"/>
                          <a:stretch>
                            <a:fillRect l="-209091" t="-213333" r="-866" b="-105000"/>
                          </a:stretch>
                        </a:blipFill>
                      </a:tcPr>
                    </a:tc>
                    <a:extLst>
                      <a:ext uri="{0D108BD9-81ED-4DB2-BD59-A6C34878D82A}">
                        <a16:rowId xmlns:a16="http://schemas.microsoft.com/office/drawing/2014/main" val="2121470907"/>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105072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444506984"/>
                  </p:ext>
                </p:extLst>
              </p:nvPr>
            </p:nvGraphicFramePr>
            <p:xfrm>
              <a:off x="6966624" y="4518468"/>
              <a:ext cx="4340699" cy="738378"/>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444506984"/>
                  </p:ext>
                </p:extLst>
              </p:nvPr>
            </p:nvGraphicFramePr>
            <p:xfrm>
              <a:off x="6966624" y="4518468"/>
              <a:ext cx="4340699" cy="738378"/>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6"/>
                          <a:stretch>
                            <a:fillRect l="-209091" t="-9836" r="-866" b="-103279"/>
                          </a:stretch>
                        </a:blipFill>
                      </a:tcPr>
                    </a:tc>
                    <a:extLst>
                      <a:ext uri="{0D108BD9-81ED-4DB2-BD59-A6C34878D82A}">
                        <a16:rowId xmlns:a16="http://schemas.microsoft.com/office/drawing/2014/main" val="2756644768"/>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Fallback>
      </mc:AlternateContent>
      <p:sp>
        <p:nvSpPr>
          <p:cNvPr id="11" name="Content Placeholder 6"/>
          <p:cNvSpPr txBox="1">
            <a:spLocks/>
          </p:cNvSpPr>
          <p:nvPr/>
        </p:nvSpPr>
        <p:spPr>
          <a:xfrm>
            <a:off x="400455" y="3910424"/>
            <a:ext cx="10515600" cy="5374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ChaCha</a:t>
            </a:r>
            <a:endParaRPr lang="en-US" dirty="0"/>
          </a:p>
        </p:txBody>
      </p:sp>
      <p:sp>
        <p:nvSpPr>
          <p:cNvPr id="12" name="Content Placeholder 6"/>
          <p:cNvSpPr txBox="1">
            <a:spLocks/>
          </p:cNvSpPr>
          <p:nvPr/>
        </p:nvSpPr>
        <p:spPr>
          <a:xfrm>
            <a:off x="2692396" y="317204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
        <p:nvSpPr>
          <p:cNvPr id="13" name="Content Placeholder 6"/>
          <p:cNvSpPr txBox="1">
            <a:spLocks/>
          </p:cNvSpPr>
          <p:nvPr/>
        </p:nvSpPr>
        <p:spPr>
          <a:xfrm>
            <a:off x="8523048" y="237485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5 rounds</a:t>
            </a:r>
          </a:p>
        </p:txBody>
      </p:sp>
      <p:sp>
        <p:nvSpPr>
          <p:cNvPr id="14" name="Content Placeholder 6"/>
          <p:cNvSpPr txBox="1">
            <a:spLocks/>
          </p:cNvSpPr>
          <p:nvPr/>
        </p:nvSpPr>
        <p:spPr>
          <a:xfrm>
            <a:off x="2692395" y="6016758"/>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3 rounds</a:t>
            </a:r>
          </a:p>
        </p:txBody>
      </p:sp>
      <p:sp>
        <p:nvSpPr>
          <p:cNvPr id="15" name="Content Placeholder 6"/>
          <p:cNvSpPr txBox="1">
            <a:spLocks/>
          </p:cNvSpPr>
          <p:nvPr/>
        </p:nvSpPr>
        <p:spPr>
          <a:xfrm>
            <a:off x="8523048" y="5367655"/>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Tree>
    <p:extLst>
      <p:ext uri="{BB962C8B-B14F-4D97-AF65-F5344CB8AC3E}">
        <p14:creationId xmlns:p14="http://schemas.microsoft.com/office/powerpoint/2010/main" val="108941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−5.24</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−2.93</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−2.35</m:t>
                                    </m:r>
                                  </m:sup>
                                </m:sSup>
                              </m:oMath>
                            </m:oMathPara>
                          </a14:m>
                          <a:endParaRPr lang="en-US" dirty="0"/>
                        </a:p>
                      </a:txBody>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−2.12</m:t>
                                    </m:r>
                                  </m:sup>
                                </m:sSup>
                              </m:oMath>
                            </m:oMathPara>
                          </a14:m>
                          <a:endParaRPr lang="en-US" dirty="0">
                            <a:solidFill>
                              <a:schemeClr val="tx1"/>
                            </a:solidFill>
                          </a:endParaRPr>
                        </a:p>
                      </a:txBody>
                      <a:tcPr/>
                    </a:tc>
                    <a:extLst>
                      <a:ext uri="{0D108BD9-81ED-4DB2-BD59-A6C34878D82A}">
                        <a16:rowId xmlns:a16="http://schemas.microsoft.com/office/drawing/2014/main" val="2500988158"/>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𝟎</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521311"/>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endParaRPr lang="en-US"/>
                        </a:p>
                      </a:txBody>
                      <a:tcPr>
                        <a:blipFill>
                          <a:blip r:embed="rId3"/>
                          <a:stretch>
                            <a:fillRect l="-209091" t="-109836" r="-866" b="-421311"/>
                          </a:stretch>
                        </a:blipFill>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213333" r="-866" b="-328333"/>
                          </a:stretch>
                        </a:blipFill>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endParaRPr lang="en-US"/>
                        </a:p>
                      </a:txBody>
                      <a:tcPr>
                        <a:blipFill>
                          <a:blip r:embed="rId3"/>
                          <a:stretch>
                            <a:fillRect l="-209091" t="-308197" r="-866" b="-222951"/>
                          </a:stretch>
                        </a:blipFill>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endParaRPr lang="en-US"/>
                        </a:p>
                      </a:txBody>
                      <a:tcPr>
                        <a:blipFill>
                          <a:blip r:embed="rId3"/>
                          <a:stretch>
                            <a:fillRect l="-209091" t="-408197" r="-866" b="-122951"/>
                          </a:stretch>
                        </a:blipFill>
                      </a:tcPr>
                    </a:tc>
                    <a:extLst>
                      <a:ext uri="{0D108BD9-81ED-4DB2-BD59-A6C34878D82A}">
                        <a16:rowId xmlns:a16="http://schemas.microsoft.com/office/drawing/2014/main" val="2500988158"/>
                      </a:ext>
                    </a:extLst>
                  </a:tr>
                  <a:tr h="371920">
                    <a:tc>
                      <a:txBody>
                        <a:bodyPr/>
                        <a:lstStyle/>
                        <a:p>
                          <a:pPr algn="ctr"/>
                          <a:r>
                            <a:rPr lang="en-US" b="1" dirty="0"/>
                            <a:t>This work</a:t>
                          </a:r>
                        </a:p>
                      </a:txBody>
                      <a:tcPr/>
                    </a:tc>
                    <a:tc>
                      <a:txBody>
                        <a:bodyPr/>
                        <a:lstStyle/>
                        <a:p>
                          <a:endParaRPr lang="en-US"/>
                        </a:p>
                      </a:txBody>
                      <a:tcPr>
                        <a:blipFill>
                          <a:blip r:embed="rId3"/>
                          <a:stretch>
                            <a:fillRect l="-209091" t="-508197"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−10.34</m:t>
                                    </m:r>
                                  </m:sup>
                                </m:sSup>
                              </m:oMath>
                            </m:oMathPara>
                          </a14:m>
                          <a:endParaRPr lang="en-US" dirty="0"/>
                        </a:p>
                      </a:txBody>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−9.05</m:t>
                                    </m:r>
                                  </m:sup>
                                </m:sSup>
                              </m:oMath>
                            </m:oMathPara>
                          </a14:m>
                          <a:endParaRPr lang="en-US" dirty="0"/>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a:latin typeface="Cambria Math" panose="02040503050406030204" pitchFamily="18" charset="0"/>
                                      </a:rPr>
                                      <m:t>𝟑</m:t>
                                    </m:r>
                                    <m:r>
                                      <a:rPr lang="en-US" sz="1800" b="1" i="1">
                                        <a:latin typeface="Cambria Math" panose="02040503050406030204" pitchFamily="18" charset="0"/>
                                      </a:rPr>
                                      <m:t>.</m:t>
                                    </m:r>
                                    <m:r>
                                      <a:rPr lang="en-US" sz="1800" b="1" i="1">
                                        <a:latin typeface="Cambria Math" panose="02040503050406030204" pitchFamily="18" charset="0"/>
                                      </a:rPr>
                                      <m:t>𝟏𝟑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322951"/>
                          </a:stretch>
                        </a:blip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endParaRPr lang="en-US"/>
                        </a:p>
                      </a:txBody>
                      <a:tcPr>
                        <a:blipFill>
                          <a:blip r:embed="rId4"/>
                          <a:stretch>
                            <a:fillRect l="-209091" t="-109836" r="-866" b="-222951"/>
                          </a:stretch>
                        </a:blipFill>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endParaRPr lang="en-US"/>
                        </a:p>
                      </a:txBody>
                      <a:tcPr>
                        <a:blipFill>
                          <a:blip r:embed="rId4"/>
                          <a:stretch>
                            <a:fillRect l="-209091" t="-209836" r="-866" b="-12295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309836" r="-866" b="-2295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nvGraphicFramePr>
            <p:xfrm>
              <a:off x="1135972" y="4518468"/>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i="1" smtClean="0">
                                        <a:latin typeface="Cambria Math" panose="02040503050406030204" pitchFamily="18" charset="0"/>
                                      </a:rPr>
                                      <m:t>−5.26</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dirty="0"/>
                            <a:t>Maitra (2016)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2</m:t>
                                    </m:r>
                                  </m:e>
                                  <m:sup>
                                    <m:r>
                                      <a:rPr lang="en-US" i="1" smtClean="0">
                                        <a:solidFill>
                                          <a:schemeClr val="tx1"/>
                                        </a:solidFill>
                                        <a:latin typeface="Cambria Math" panose="02040503050406030204" pitchFamily="18" charset="0"/>
                                      </a:rPr>
                                      <m:t>−2.83</m:t>
                                    </m:r>
                                  </m:sup>
                                </m:sSup>
                              </m:oMath>
                            </m:oMathPara>
                          </a14:m>
                          <a:endParaRPr lang="en-US" dirty="0">
                            <a:solidFill>
                              <a:schemeClr val="tx1"/>
                            </a:solidFill>
                          </a:endParaRPr>
                        </a:p>
                      </a:txBody>
                      <a:tcPr/>
                    </a:tc>
                    <a:extLst>
                      <a:ext uri="{0D108BD9-81ED-4DB2-BD59-A6C34878D82A}">
                        <a16:rowId xmlns:a16="http://schemas.microsoft.com/office/drawing/2014/main" val="2121470907"/>
                      </a:ext>
                    </a:extLst>
                  </a:tr>
                  <a:tr h="369189">
                    <a:tc>
                      <a:txBody>
                        <a:bodyPr/>
                        <a:lstStyle/>
                        <a:p>
                          <a:pPr algn="ctr"/>
                          <a:r>
                            <a:rPr lang="en-US" b="1" dirty="0"/>
                            <a:t>This work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a:latin typeface="Cambria Math" panose="02040503050406030204" pitchFamily="18" charset="0"/>
                                      </a:rPr>
                                      <m:t>𝟐</m:t>
                                    </m:r>
                                  </m:e>
                                  <m:sup>
                                    <m:r>
                                      <a:rPr lang="en-US" b="1" i="1" smtClean="0">
                                        <a:latin typeface="Cambria Math" panose="02040503050406030204" pitchFamily="18" charset="0"/>
                                      </a:rPr>
                                      <m:t>𝟎</m:t>
                                    </m:r>
                                  </m:sup>
                                </m:sSup>
                              </m:oMath>
                            </m:oMathPara>
                          </a14:m>
                          <a:endParaRPr lang="en-US" dirty="0"/>
                        </a:p>
                      </a:txBody>
                      <a:tcPr/>
                    </a:tc>
                    <a:extLst>
                      <a:ext uri="{0D108BD9-81ED-4DB2-BD59-A6C34878D82A}">
                        <a16:rowId xmlns:a16="http://schemas.microsoft.com/office/drawing/2014/main" val="1610507217"/>
                      </a:ext>
                    </a:extLst>
                  </a:tr>
                </a:tbl>
              </a:graphicData>
            </a:graphic>
          </p:graphicFrame>
        </mc:Choice>
        <mc:Fallback xmlns="">
          <p:graphicFrame>
            <p:nvGraphicFramePr>
              <p:cNvPr id="9" name="Table 8"/>
              <p:cNvGraphicFramePr>
                <a:graphicFrameLocks noGrp="1"/>
              </p:cNvGraphicFramePr>
              <p:nvPr/>
            </p:nvGraphicFramePr>
            <p:xfrm>
              <a:off x="1135972" y="4518468"/>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5"/>
                          <a:stretch>
                            <a:fillRect l="-209091" t="-9836" r="-866" b="-321311"/>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endParaRPr lang="en-US"/>
                        </a:p>
                      </a:txBody>
                      <a:tcPr>
                        <a:blipFill>
                          <a:blip r:embed="rId5"/>
                          <a:stretch>
                            <a:fillRect l="-209091" t="-111667" r="-866" b="-226667"/>
                          </a:stretch>
                        </a:blipFill>
                      </a:tcPr>
                    </a:tc>
                    <a:extLst>
                      <a:ext uri="{0D108BD9-81ED-4DB2-BD59-A6C34878D82A}">
                        <a16:rowId xmlns:a16="http://schemas.microsoft.com/office/drawing/2014/main" val="505564475"/>
                      </a:ext>
                    </a:extLst>
                  </a:tr>
                  <a:tr h="369189">
                    <a:tc>
                      <a:txBody>
                        <a:bodyPr/>
                        <a:lstStyle/>
                        <a:p>
                          <a:pPr algn="ctr"/>
                          <a:r>
                            <a:rPr lang="en-US" dirty="0"/>
                            <a:t>Maitra (2016)</a:t>
                          </a:r>
                          <a:r>
                            <a:rPr lang="en-US" sz="1800" dirty="0"/>
                            <a:t> </a:t>
                          </a:r>
                          <a:endParaRPr lang="en-US" dirty="0"/>
                        </a:p>
                      </a:txBody>
                      <a:tcPr/>
                    </a:tc>
                    <a:tc>
                      <a:txBody>
                        <a:bodyPr/>
                        <a:lstStyle/>
                        <a:p>
                          <a:endParaRPr lang="en-US"/>
                        </a:p>
                      </a:txBody>
                      <a:tcPr>
                        <a:blipFill>
                          <a:blip r:embed="rId5"/>
                          <a:stretch>
                            <a:fillRect l="-209091" t="-208197" r="-866" b="-122951"/>
                          </a:stretch>
                        </a:blipFill>
                      </a:tcPr>
                    </a:tc>
                    <a:extLst>
                      <a:ext uri="{0D108BD9-81ED-4DB2-BD59-A6C34878D82A}">
                        <a16:rowId xmlns:a16="http://schemas.microsoft.com/office/drawing/2014/main" val="2121470907"/>
                      </a:ext>
                    </a:extLst>
                  </a:tr>
                  <a:tr h="371920">
                    <a:tc>
                      <a:txBody>
                        <a:bodyPr/>
                        <a:lstStyle/>
                        <a:p>
                          <a:pPr algn="ctr"/>
                          <a:r>
                            <a:rPr lang="en-US" b="1" dirty="0"/>
                            <a:t>This work </a:t>
                          </a:r>
                          <a:endParaRPr lang="en-US" dirty="0"/>
                        </a:p>
                      </a:txBody>
                      <a:tcPr/>
                    </a:tc>
                    <a:tc>
                      <a:txBody>
                        <a:bodyPr/>
                        <a:lstStyle/>
                        <a:p>
                          <a:endParaRPr lang="en-US"/>
                        </a:p>
                      </a:txBody>
                      <a:tcPr>
                        <a:blipFill>
                          <a:blip r:embed="rId5"/>
                          <a:stretch>
                            <a:fillRect l="-209091" t="-308197" r="-866" b="-22951"/>
                          </a:stretch>
                        </a:blipFill>
                      </a:tcPr>
                    </a:tc>
                    <a:extLst>
                      <a:ext uri="{0D108BD9-81ED-4DB2-BD59-A6C34878D82A}">
                        <a16:rowId xmlns:a16="http://schemas.microsoft.com/office/drawing/2014/main" val="16105072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6966624" y="4518468"/>
              <a:ext cx="4340699" cy="741109"/>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smtClean="0">
                                        <a:latin typeface="Cambria Math" panose="02040503050406030204" pitchFamily="18" charset="0"/>
                                      </a:rPr>
                                      <m:t>𝟐</m:t>
                                    </m:r>
                                    <m:r>
                                      <a:rPr lang="en-US" sz="1800" b="1" i="1">
                                        <a:latin typeface="Cambria Math" panose="02040503050406030204" pitchFamily="18" charset="0"/>
                                      </a:rPr>
                                      <m:t>.</m:t>
                                    </m:r>
                                    <m:r>
                                      <a:rPr lang="en-US" sz="1800" b="1" i="1" smtClean="0">
                                        <a:latin typeface="Cambria Math" panose="02040503050406030204" pitchFamily="18" charset="0"/>
                                      </a:rPr>
                                      <m:t>𝟑</m:t>
                                    </m:r>
                                    <m:r>
                                      <a:rPr lang="en-US" sz="1800" b="1" i="1">
                                        <a:latin typeface="Cambria Math" panose="02040503050406030204" pitchFamily="18" charset="0"/>
                                      </a:rPr>
                                      <m:t>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10" name="Table 9"/>
              <p:cNvGraphicFramePr>
                <a:graphicFrameLocks noGrp="1"/>
              </p:cNvGraphicFramePr>
              <p:nvPr/>
            </p:nvGraphicFramePr>
            <p:xfrm>
              <a:off x="6966624" y="4518468"/>
              <a:ext cx="4340699" cy="741109"/>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6"/>
                          <a:stretch>
                            <a:fillRect l="-209091" t="-9836" r="-866" b="-122951"/>
                          </a:stretch>
                        </a:blipFill>
                      </a:tcPr>
                    </a:tc>
                    <a:extLst>
                      <a:ext uri="{0D108BD9-81ED-4DB2-BD59-A6C34878D82A}">
                        <a16:rowId xmlns:a16="http://schemas.microsoft.com/office/drawing/2014/main" val="2756644768"/>
                      </a:ext>
                    </a:extLst>
                  </a:tr>
                  <a:tr h="371920">
                    <a:tc>
                      <a:txBody>
                        <a:bodyPr/>
                        <a:lstStyle/>
                        <a:p>
                          <a:pPr algn="ctr"/>
                          <a:r>
                            <a:rPr lang="en-US" sz="1800" b="1" dirty="0"/>
                            <a:t>This work</a:t>
                          </a:r>
                          <a:endParaRPr lang="en-US" dirty="0"/>
                        </a:p>
                      </a:txBody>
                      <a:tcPr/>
                    </a:tc>
                    <a:tc>
                      <a:txBody>
                        <a:bodyPr/>
                        <a:lstStyle/>
                        <a:p>
                          <a:endParaRPr lang="en-US"/>
                        </a:p>
                      </a:txBody>
                      <a:tcPr>
                        <a:blipFill>
                          <a:blip r:embed="rId6"/>
                          <a:stretch>
                            <a:fillRect l="-209091" t="-109836" r="-866" b="-22951"/>
                          </a:stretch>
                        </a:blipFill>
                      </a:tcPr>
                    </a:tc>
                    <a:extLst>
                      <a:ext uri="{0D108BD9-81ED-4DB2-BD59-A6C34878D82A}">
                        <a16:rowId xmlns:a16="http://schemas.microsoft.com/office/drawing/2014/main" val="2224637584"/>
                      </a:ext>
                    </a:extLst>
                  </a:tr>
                </a:tbl>
              </a:graphicData>
            </a:graphic>
          </p:graphicFrame>
        </mc:Fallback>
      </mc:AlternateContent>
      <p:sp>
        <p:nvSpPr>
          <p:cNvPr id="11" name="Content Placeholder 6"/>
          <p:cNvSpPr txBox="1">
            <a:spLocks/>
          </p:cNvSpPr>
          <p:nvPr/>
        </p:nvSpPr>
        <p:spPr>
          <a:xfrm>
            <a:off x="400455" y="3910424"/>
            <a:ext cx="10515600" cy="5374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ChaCha</a:t>
            </a:r>
            <a:endParaRPr lang="en-US" dirty="0"/>
          </a:p>
        </p:txBody>
      </p:sp>
      <p:sp>
        <p:nvSpPr>
          <p:cNvPr id="12" name="Content Placeholder 6"/>
          <p:cNvSpPr txBox="1">
            <a:spLocks/>
          </p:cNvSpPr>
          <p:nvPr/>
        </p:nvSpPr>
        <p:spPr>
          <a:xfrm>
            <a:off x="2692396" y="317204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
        <p:nvSpPr>
          <p:cNvPr id="13" name="Content Placeholder 6"/>
          <p:cNvSpPr txBox="1">
            <a:spLocks/>
          </p:cNvSpPr>
          <p:nvPr/>
        </p:nvSpPr>
        <p:spPr>
          <a:xfrm>
            <a:off x="8523048" y="237485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5 rounds</a:t>
            </a:r>
          </a:p>
        </p:txBody>
      </p:sp>
      <p:sp>
        <p:nvSpPr>
          <p:cNvPr id="14" name="Content Placeholder 6"/>
          <p:cNvSpPr txBox="1">
            <a:spLocks/>
          </p:cNvSpPr>
          <p:nvPr/>
        </p:nvSpPr>
        <p:spPr>
          <a:xfrm>
            <a:off x="2692395" y="6016758"/>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3 rounds</a:t>
            </a:r>
          </a:p>
        </p:txBody>
      </p:sp>
      <p:sp>
        <p:nvSpPr>
          <p:cNvPr id="15" name="Content Placeholder 6"/>
          <p:cNvSpPr txBox="1">
            <a:spLocks/>
          </p:cNvSpPr>
          <p:nvPr/>
        </p:nvSpPr>
        <p:spPr>
          <a:xfrm>
            <a:off x="8523048" y="5367655"/>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Tree>
    <p:extLst>
      <p:ext uri="{BB962C8B-B14F-4D97-AF65-F5344CB8AC3E}">
        <p14:creationId xmlns:p14="http://schemas.microsoft.com/office/powerpoint/2010/main" val="62288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−5.24</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−2.93</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−2.35</m:t>
                                    </m:r>
                                  </m:sup>
                                </m:sSup>
                              </m:oMath>
                            </m:oMathPara>
                          </a14:m>
                          <a:endParaRPr lang="en-US" dirty="0"/>
                        </a:p>
                      </a:txBody>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−2.12</m:t>
                                    </m:r>
                                  </m:sup>
                                </m:sSup>
                              </m:oMath>
                            </m:oMathPara>
                          </a14:m>
                          <a:endParaRPr lang="en-US" dirty="0">
                            <a:solidFill>
                              <a:schemeClr val="tx1"/>
                            </a:solidFill>
                          </a:endParaRPr>
                        </a:p>
                      </a:txBody>
                      <a:tcPr/>
                    </a:tc>
                    <a:extLst>
                      <a:ext uri="{0D108BD9-81ED-4DB2-BD59-A6C34878D82A}">
                        <a16:rowId xmlns:a16="http://schemas.microsoft.com/office/drawing/2014/main" val="2500988158"/>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𝟎</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221786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521311"/>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Tsunoo</a:t>
                          </a:r>
                          <a:r>
                            <a:rPr lang="en-US" sz="1800" dirty="0"/>
                            <a:t> et al. (2007) </a:t>
                          </a:r>
                          <a:endParaRPr lang="en-US" dirty="0"/>
                        </a:p>
                      </a:txBody>
                      <a:tcPr/>
                    </a:tc>
                    <a:tc>
                      <a:txBody>
                        <a:bodyPr/>
                        <a:lstStyle/>
                        <a:p>
                          <a:endParaRPr lang="en-US"/>
                        </a:p>
                      </a:txBody>
                      <a:tcPr>
                        <a:blipFill>
                          <a:blip r:embed="rId3"/>
                          <a:stretch>
                            <a:fillRect l="-209091" t="-109836" r="-866" b="-421311"/>
                          </a:stretch>
                        </a:blipFill>
                      </a:tcPr>
                    </a:tc>
                    <a:extLst>
                      <a:ext uri="{0D108BD9-81ED-4DB2-BD59-A6C34878D82A}">
                        <a16:rowId xmlns:a16="http://schemas.microsoft.com/office/drawing/2014/main" val="505564475"/>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213333" r="-866" b="-328333"/>
                          </a:stretch>
                        </a:blipFill>
                      </a:tcPr>
                    </a:tc>
                    <a:extLst>
                      <a:ext uri="{0D108BD9-81ED-4DB2-BD59-A6C34878D82A}">
                        <a16:rowId xmlns:a16="http://schemas.microsoft.com/office/drawing/2014/main" val="2121470907"/>
                      </a:ext>
                    </a:extLst>
                  </a:tr>
                  <a:tr h="369189">
                    <a:tc>
                      <a:txBody>
                        <a:bodyPr/>
                        <a:lstStyle/>
                        <a:p>
                          <a:pPr algn="ctr"/>
                          <a:r>
                            <a:rPr lang="en-US" sz="1800" dirty="0"/>
                            <a:t>Maitra, Paul, Meier (2015) </a:t>
                          </a:r>
                          <a:endParaRPr lang="en-US" dirty="0"/>
                        </a:p>
                      </a:txBody>
                      <a:tcPr/>
                    </a:tc>
                    <a:tc>
                      <a:txBody>
                        <a:bodyPr/>
                        <a:lstStyle/>
                        <a:p>
                          <a:endParaRPr lang="en-US"/>
                        </a:p>
                      </a:txBody>
                      <a:tcPr>
                        <a:blipFill>
                          <a:blip r:embed="rId3"/>
                          <a:stretch>
                            <a:fillRect l="-209091" t="-308197" r="-866" b="-222951"/>
                          </a:stretch>
                        </a:blipFill>
                      </a:tcPr>
                    </a:tc>
                    <a:extLst>
                      <a:ext uri="{0D108BD9-81ED-4DB2-BD59-A6C34878D82A}">
                        <a16:rowId xmlns:a16="http://schemas.microsoft.com/office/drawing/2014/main" val="1610507217"/>
                      </a:ext>
                    </a:extLst>
                  </a:tr>
                  <a:tr h="369189">
                    <a:tc>
                      <a:txBody>
                        <a:bodyPr/>
                        <a:lstStyle/>
                        <a:p>
                          <a:pPr algn="ctr"/>
                          <a:r>
                            <a:rPr lang="en-US" sz="1800" dirty="0"/>
                            <a:t>Maitra  (2016)</a:t>
                          </a:r>
                          <a:endParaRPr lang="en-US" dirty="0"/>
                        </a:p>
                      </a:txBody>
                      <a:tcPr/>
                    </a:tc>
                    <a:tc>
                      <a:txBody>
                        <a:bodyPr/>
                        <a:lstStyle/>
                        <a:p>
                          <a:endParaRPr lang="en-US"/>
                        </a:p>
                      </a:txBody>
                      <a:tcPr>
                        <a:blipFill>
                          <a:blip r:embed="rId3"/>
                          <a:stretch>
                            <a:fillRect l="-209091" t="-408197" r="-866" b="-122951"/>
                          </a:stretch>
                        </a:blipFill>
                      </a:tcPr>
                    </a:tc>
                    <a:extLst>
                      <a:ext uri="{0D108BD9-81ED-4DB2-BD59-A6C34878D82A}">
                        <a16:rowId xmlns:a16="http://schemas.microsoft.com/office/drawing/2014/main" val="2500988158"/>
                      </a:ext>
                    </a:extLst>
                  </a:tr>
                  <a:tr h="371920">
                    <a:tc>
                      <a:txBody>
                        <a:bodyPr/>
                        <a:lstStyle/>
                        <a:p>
                          <a:pPr algn="ctr"/>
                          <a:r>
                            <a:rPr lang="en-US" b="1" dirty="0"/>
                            <a:t>This work</a:t>
                          </a:r>
                        </a:p>
                      </a:txBody>
                      <a:tcPr/>
                    </a:tc>
                    <a:tc>
                      <a:txBody>
                        <a:bodyPr/>
                        <a:lstStyle/>
                        <a:p>
                          <a:endParaRPr lang="en-US"/>
                        </a:p>
                      </a:txBody>
                      <a:tcPr>
                        <a:blipFill>
                          <a:blip r:embed="rId3"/>
                          <a:stretch>
                            <a:fillRect l="-209091" t="-508197"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−10.34</m:t>
                                    </m:r>
                                  </m:sup>
                                </m:sSup>
                              </m:oMath>
                            </m:oMathPara>
                          </a14:m>
                          <a:endParaRPr lang="en-US" dirty="0"/>
                        </a:p>
                      </a:txBody>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rgbClr val="FF0000"/>
                                        </a:solidFill>
                                        <a:latin typeface="Cambria Math" panose="02040503050406030204" pitchFamily="18" charset="0"/>
                                      </a:rPr>
                                    </m:ctrlPr>
                                  </m:sSupPr>
                                  <m:e>
                                    <m:r>
                                      <a:rPr lang="en-US" sz="1800" b="0" i="1" smtClean="0">
                                        <a:solidFill>
                                          <a:srgbClr val="FF0000"/>
                                        </a:solidFill>
                                        <a:latin typeface="Cambria Math" panose="02040503050406030204" pitchFamily="18" charset="0"/>
                                      </a:rPr>
                                      <m:t>2</m:t>
                                    </m:r>
                                  </m:e>
                                  <m:sup>
                                    <m:r>
                                      <a:rPr lang="en-US" sz="1800" b="0" i="1" smtClean="0">
                                        <a:solidFill>
                                          <a:srgbClr val="FF0000"/>
                                        </a:solidFill>
                                        <a:latin typeface="Cambria Math" panose="02040503050406030204" pitchFamily="18" charset="0"/>
                                      </a:rPr>
                                      <m:t>−9.05</m:t>
                                    </m:r>
                                  </m:sup>
                                </m:sSup>
                              </m:oMath>
                            </m:oMathPara>
                          </a14:m>
                          <a:endParaRPr lang="en-US" dirty="0"/>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a:latin typeface="Cambria Math" panose="02040503050406030204" pitchFamily="18" charset="0"/>
                                      </a:rPr>
                                      <m:t>𝟑</m:t>
                                    </m:r>
                                    <m:r>
                                      <a:rPr lang="en-US" sz="1800" b="1" i="1">
                                        <a:latin typeface="Cambria Math" panose="02040503050406030204" pitchFamily="18" charset="0"/>
                                      </a:rPr>
                                      <m:t>.</m:t>
                                    </m:r>
                                    <m:r>
                                      <a:rPr lang="en-US" sz="1800" b="1" i="1">
                                        <a:latin typeface="Cambria Math" panose="02040503050406030204" pitchFamily="18" charset="0"/>
                                      </a:rPr>
                                      <m:t>𝟏𝟑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322951"/>
                          </a:stretch>
                        </a:blip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Fischer et al. (2006)</a:t>
                          </a:r>
                          <a:r>
                            <a:rPr lang="en-US" sz="1800" dirty="0"/>
                            <a:t> </a:t>
                          </a:r>
                          <a:endParaRPr lang="en-US" dirty="0"/>
                        </a:p>
                      </a:txBody>
                      <a:tcPr/>
                    </a:tc>
                    <a:tc>
                      <a:txBody>
                        <a:bodyPr/>
                        <a:lstStyle/>
                        <a:p>
                          <a:endParaRPr lang="en-US"/>
                        </a:p>
                      </a:txBody>
                      <a:tcPr>
                        <a:blipFill>
                          <a:blip r:embed="rId4"/>
                          <a:stretch>
                            <a:fillRect l="-209091" t="-109836" r="-866" b="-222951"/>
                          </a:stretch>
                        </a:blipFill>
                      </a:tcPr>
                    </a:tc>
                    <a:extLst>
                      <a:ext uri="{0D108BD9-81ED-4DB2-BD59-A6C34878D82A}">
                        <a16:rowId xmlns:a16="http://schemas.microsoft.com/office/drawing/2014/main" val="2498119157"/>
                      </a:ext>
                    </a:extLst>
                  </a:tr>
                  <a:tr h="369189">
                    <a:tc>
                      <a:txBody>
                        <a:bodyPr/>
                        <a:lstStyle/>
                        <a:p>
                          <a:pPr algn="ctr"/>
                          <a:r>
                            <a:rPr lang="en-US" sz="1800" dirty="0">
                              <a:solidFill>
                                <a:srgbClr val="FF0000"/>
                              </a:solidFill>
                            </a:rPr>
                            <a:t>Maitra, Paul, Meier </a:t>
                          </a:r>
                          <a:r>
                            <a:rPr lang="en-US" sz="1800" dirty="0"/>
                            <a:t> </a:t>
                          </a:r>
                          <a:r>
                            <a:rPr lang="en-US" sz="1800" dirty="0">
                              <a:solidFill>
                                <a:srgbClr val="FF0000"/>
                              </a:solidFill>
                            </a:rPr>
                            <a:t>(2015)</a:t>
                          </a:r>
                          <a:r>
                            <a:rPr lang="en-US" sz="1800" dirty="0"/>
                            <a:t> </a:t>
                          </a:r>
                          <a:endParaRPr lang="en-US" dirty="0"/>
                        </a:p>
                      </a:txBody>
                      <a:tcPr/>
                    </a:tc>
                    <a:tc>
                      <a:txBody>
                        <a:bodyPr/>
                        <a:lstStyle/>
                        <a:p>
                          <a:endParaRPr lang="en-US"/>
                        </a:p>
                      </a:txBody>
                      <a:tcPr>
                        <a:blipFill>
                          <a:blip r:embed="rId4"/>
                          <a:stretch>
                            <a:fillRect l="-209091" t="-209836" r="-866" b="-12295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309836" r="-866" b="-2295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nvGraphicFramePr>
            <p:xfrm>
              <a:off x="1135972" y="4518468"/>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i="1" smtClean="0">
                                        <a:latin typeface="Cambria Math" panose="02040503050406030204" pitchFamily="18" charset="0"/>
                                      </a:rPr>
                                      <m:t>−5.26</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dirty="0"/>
                            <a:t>Maitra (2016)</a:t>
                          </a:r>
                          <a:r>
                            <a:rPr lang="en-US" sz="1800" dirty="0"/>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2</m:t>
                                    </m:r>
                                  </m:e>
                                  <m:sup>
                                    <m:r>
                                      <a:rPr lang="en-US" i="1" smtClean="0">
                                        <a:solidFill>
                                          <a:schemeClr val="tx1"/>
                                        </a:solidFill>
                                        <a:latin typeface="Cambria Math" panose="02040503050406030204" pitchFamily="18" charset="0"/>
                                      </a:rPr>
                                      <m:t>−2.83</m:t>
                                    </m:r>
                                  </m:sup>
                                </m:sSup>
                              </m:oMath>
                            </m:oMathPara>
                          </a14:m>
                          <a:endParaRPr lang="en-US" dirty="0">
                            <a:solidFill>
                              <a:schemeClr val="tx1"/>
                            </a:solidFill>
                          </a:endParaRPr>
                        </a:p>
                      </a:txBody>
                      <a:tcPr/>
                    </a:tc>
                    <a:extLst>
                      <a:ext uri="{0D108BD9-81ED-4DB2-BD59-A6C34878D82A}">
                        <a16:rowId xmlns:a16="http://schemas.microsoft.com/office/drawing/2014/main" val="2121470907"/>
                      </a:ext>
                    </a:extLst>
                  </a:tr>
                  <a:tr h="369189">
                    <a:tc>
                      <a:txBody>
                        <a:bodyPr/>
                        <a:lstStyle/>
                        <a:p>
                          <a:pPr algn="ctr"/>
                          <a:r>
                            <a:rPr lang="en-US" b="1" dirty="0"/>
                            <a:t>This work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a:latin typeface="Cambria Math" panose="02040503050406030204" pitchFamily="18" charset="0"/>
                                      </a:rPr>
                                      <m:t>𝟐</m:t>
                                    </m:r>
                                  </m:e>
                                  <m:sup>
                                    <m:r>
                                      <a:rPr lang="en-US" b="1" i="1" smtClean="0">
                                        <a:latin typeface="Cambria Math" panose="02040503050406030204" pitchFamily="18" charset="0"/>
                                      </a:rPr>
                                      <m:t>𝟎</m:t>
                                    </m:r>
                                  </m:sup>
                                </m:sSup>
                              </m:oMath>
                            </m:oMathPara>
                          </a14:m>
                          <a:endParaRPr lang="en-US" dirty="0"/>
                        </a:p>
                      </a:txBody>
                      <a:tcPr/>
                    </a:tc>
                    <a:extLst>
                      <a:ext uri="{0D108BD9-81ED-4DB2-BD59-A6C34878D82A}">
                        <a16:rowId xmlns:a16="http://schemas.microsoft.com/office/drawing/2014/main" val="1610507217"/>
                      </a:ext>
                    </a:extLst>
                  </a:tr>
                </a:tbl>
              </a:graphicData>
            </a:graphic>
          </p:graphicFrame>
        </mc:Choice>
        <mc:Fallback xmlns="">
          <p:graphicFrame>
            <p:nvGraphicFramePr>
              <p:cNvPr id="9" name="Table 8"/>
              <p:cNvGraphicFramePr>
                <a:graphicFrameLocks noGrp="1"/>
              </p:cNvGraphicFramePr>
              <p:nvPr/>
            </p:nvGraphicFramePr>
            <p:xfrm>
              <a:off x="1135972" y="4518468"/>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5"/>
                          <a:stretch>
                            <a:fillRect l="-209091" t="-9836" r="-866" b="-321311"/>
                          </a:stretch>
                        </a:blip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endParaRPr lang="en-US"/>
                        </a:p>
                      </a:txBody>
                      <a:tcPr>
                        <a:blipFill>
                          <a:blip r:embed="rId5"/>
                          <a:stretch>
                            <a:fillRect l="-209091" t="-111667" r="-866" b="-226667"/>
                          </a:stretch>
                        </a:blipFill>
                      </a:tcPr>
                    </a:tc>
                    <a:extLst>
                      <a:ext uri="{0D108BD9-81ED-4DB2-BD59-A6C34878D82A}">
                        <a16:rowId xmlns:a16="http://schemas.microsoft.com/office/drawing/2014/main" val="505564475"/>
                      </a:ext>
                    </a:extLst>
                  </a:tr>
                  <a:tr h="369189">
                    <a:tc>
                      <a:txBody>
                        <a:bodyPr/>
                        <a:lstStyle/>
                        <a:p>
                          <a:pPr algn="ctr"/>
                          <a:r>
                            <a:rPr lang="en-US" dirty="0"/>
                            <a:t>Maitra (2016)</a:t>
                          </a:r>
                          <a:r>
                            <a:rPr lang="en-US" sz="1800" dirty="0"/>
                            <a:t> </a:t>
                          </a:r>
                          <a:endParaRPr lang="en-US" dirty="0"/>
                        </a:p>
                      </a:txBody>
                      <a:tcPr/>
                    </a:tc>
                    <a:tc>
                      <a:txBody>
                        <a:bodyPr/>
                        <a:lstStyle/>
                        <a:p>
                          <a:endParaRPr lang="en-US"/>
                        </a:p>
                      </a:txBody>
                      <a:tcPr>
                        <a:blipFill>
                          <a:blip r:embed="rId5"/>
                          <a:stretch>
                            <a:fillRect l="-209091" t="-208197" r="-866" b="-122951"/>
                          </a:stretch>
                        </a:blipFill>
                      </a:tcPr>
                    </a:tc>
                    <a:extLst>
                      <a:ext uri="{0D108BD9-81ED-4DB2-BD59-A6C34878D82A}">
                        <a16:rowId xmlns:a16="http://schemas.microsoft.com/office/drawing/2014/main" val="2121470907"/>
                      </a:ext>
                    </a:extLst>
                  </a:tr>
                  <a:tr h="371920">
                    <a:tc>
                      <a:txBody>
                        <a:bodyPr/>
                        <a:lstStyle/>
                        <a:p>
                          <a:pPr algn="ctr"/>
                          <a:r>
                            <a:rPr lang="en-US" b="1" dirty="0"/>
                            <a:t>This work </a:t>
                          </a:r>
                          <a:endParaRPr lang="en-US" dirty="0"/>
                        </a:p>
                      </a:txBody>
                      <a:tcPr/>
                    </a:tc>
                    <a:tc>
                      <a:txBody>
                        <a:bodyPr/>
                        <a:lstStyle/>
                        <a:p>
                          <a:endParaRPr lang="en-US"/>
                        </a:p>
                      </a:txBody>
                      <a:tcPr>
                        <a:blipFill>
                          <a:blip r:embed="rId5"/>
                          <a:stretch>
                            <a:fillRect l="-209091" t="-308197" r="-866" b="-22951"/>
                          </a:stretch>
                        </a:blipFill>
                      </a:tcPr>
                    </a:tc>
                    <a:extLst>
                      <a:ext uri="{0D108BD9-81ED-4DB2-BD59-A6C34878D82A}">
                        <a16:rowId xmlns:a16="http://schemas.microsoft.com/office/drawing/2014/main" val="16105072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6966624" y="4518468"/>
              <a:ext cx="4340699" cy="741109"/>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smtClean="0">
                                        <a:latin typeface="Cambria Math" panose="02040503050406030204" pitchFamily="18" charset="0"/>
                                      </a:rPr>
                                      <m:t>𝟐</m:t>
                                    </m:r>
                                    <m:r>
                                      <a:rPr lang="en-US" sz="1800" b="1" i="1">
                                        <a:latin typeface="Cambria Math" panose="02040503050406030204" pitchFamily="18" charset="0"/>
                                      </a:rPr>
                                      <m:t>.</m:t>
                                    </m:r>
                                    <m:r>
                                      <a:rPr lang="en-US" sz="1800" b="1" i="1" smtClean="0">
                                        <a:latin typeface="Cambria Math" panose="02040503050406030204" pitchFamily="18" charset="0"/>
                                      </a:rPr>
                                      <m:t>𝟑</m:t>
                                    </m:r>
                                    <m:r>
                                      <a:rPr lang="en-US" sz="1800" b="1" i="1">
                                        <a:latin typeface="Cambria Math" panose="02040503050406030204" pitchFamily="18" charset="0"/>
                                      </a:rPr>
                                      <m:t>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10" name="Table 9"/>
              <p:cNvGraphicFramePr>
                <a:graphicFrameLocks noGrp="1"/>
              </p:cNvGraphicFramePr>
              <p:nvPr/>
            </p:nvGraphicFramePr>
            <p:xfrm>
              <a:off x="6966624" y="4518468"/>
              <a:ext cx="4340699" cy="741109"/>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6"/>
                          <a:stretch>
                            <a:fillRect l="-209091" t="-9836" r="-866" b="-122951"/>
                          </a:stretch>
                        </a:blipFill>
                      </a:tcPr>
                    </a:tc>
                    <a:extLst>
                      <a:ext uri="{0D108BD9-81ED-4DB2-BD59-A6C34878D82A}">
                        <a16:rowId xmlns:a16="http://schemas.microsoft.com/office/drawing/2014/main" val="2756644768"/>
                      </a:ext>
                    </a:extLst>
                  </a:tr>
                  <a:tr h="371920">
                    <a:tc>
                      <a:txBody>
                        <a:bodyPr/>
                        <a:lstStyle/>
                        <a:p>
                          <a:pPr algn="ctr"/>
                          <a:r>
                            <a:rPr lang="en-US" sz="1800" b="1" dirty="0"/>
                            <a:t>This work</a:t>
                          </a:r>
                          <a:endParaRPr lang="en-US" dirty="0"/>
                        </a:p>
                      </a:txBody>
                      <a:tcPr/>
                    </a:tc>
                    <a:tc>
                      <a:txBody>
                        <a:bodyPr/>
                        <a:lstStyle/>
                        <a:p>
                          <a:endParaRPr lang="en-US"/>
                        </a:p>
                      </a:txBody>
                      <a:tcPr>
                        <a:blipFill>
                          <a:blip r:embed="rId6"/>
                          <a:stretch>
                            <a:fillRect l="-209091" t="-109836" r="-866" b="-22951"/>
                          </a:stretch>
                        </a:blipFill>
                      </a:tcPr>
                    </a:tc>
                    <a:extLst>
                      <a:ext uri="{0D108BD9-81ED-4DB2-BD59-A6C34878D82A}">
                        <a16:rowId xmlns:a16="http://schemas.microsoft.com/office/drawing/2014/main" val="2224637584"/>
                      </a:ext>
                    </a:extLst>
                  </a:tr>
                </a:tbl>
              </a:graphicData>
            </a:graphic>
          </p:graphicFrame>
        </mc:Fallback>
      </mc:AlternateContent>
      <p:sp>
        <p:nvSpPr>
          <p:cNvPr id="11" name="Content Placeholder 6"/>
          <p:cNvSpPr txBox="1">
            <a:spLocks/>
          </p:cNvSpPr>
          <p:nvPr/>
        </p:nvSpPr>
        <p:spPr>
          <a:xfrm>
            <a:off x="400455" y="3910424"/>
            <a:ext cx="10515600" cy="5374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ChaCha</a:t>
            </a:r>
            <a:endParaRPr lang="en-US" dirty="0"/>
          </a:p>
        </p:txBody>
      </p:sp>
      <p:sp>
        <p:nvSpPr>
          <p:cNvPr id="12" name="Content Placeholder 6"/>
          <p:cNvSpPr txBox="1">
            <a:spLocks/>
          </p:cNvSpPr>
          <p:nvPr/>
        </p:nvSpPr>
        <p:spPr>
          <a:xfrm>
            <a:off x="2692396" y="317204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p:sp>
        <p:nvSpPr>
          <p:cNvPr id="13" name="Content Placeholder 6"/>
          <p:cNvSpPr txBox="1">
            <a:spLocks/>
          </p:cNvSpPr>
          <p:nvPr/>
        </p:nvSpPr>
        <p:spPr>
          <a:xfrm>
            <a:off x="8523048" y="2374857"/>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5 rounds</a:t>
            </a:r>
          </a:p>
        </p:txBody>
      </p:sp>
      <p:sp>
        <p:nvSpPr>
          <p:cNvPr id="14" name="Content Placeholder 6"/>
          <p:cNvSpPr txBox="1">
            <a:spLocks/>
          </p:cNvSpPr>
          <p:nvPr/>
        </p:nvSpPr>
        <p:spPr>
          <a:xfrm>
            <a:off x="2692395" y="6016758"/>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3 rounds</a:t>
            </a:r>
          </a:p>
        </p:txBody>
      </p:sp>
      <p:sp>
        <p:nvSpPr>
          <p:cNvPr id="15" name="Content Placeholder 6"/>
          <p:cNvSpPr txBox="1">
            <a:spLocks/>
          </p:cNvSpPr>
          <p:nvPr/>
        </p:nvSpPr>
        <p:spPr>
          <a:xfrm>
            <a:off x="8523048" y="5367655"/>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4 rounds</a:t>
            </a:r>
          </a:p>
        </p:txBody>
      </p:sp>
      <mc:AlternateContent xmlns:mc="http://schemas.openxmlformats.org/markup-compatibility/2006" xmlns:a14="http://schemas.microsoft.com/office/drawing/2010/main">
        <mc:Choice Requires="a14">
          <p:sp>
            <p:nvSpPr>
              <p:cNvPr id="2" name="TextBox 1"/>
              <p:cNvSpPr txBox="1"/>
              <p:nvPr/>
            </p:nvSpPr>
            <p:spPr>
              <a:xfrm>
                <a:off x="6966624" y="2696244"/>
                <a:ext cx="4340699" cy="669992"/>
              </a:xfrm>
              <a:prstGeom prst="rect">
                <a:avLst/>
              </a:prstGeom>
              <a:noFill/>
            </p:spPr>
            <p:txBody>
              <a:bodyPr wrap="square" rtlCol="0">
                <a:spAutoFit/>
              </a:bodyPr>
              <a:lstStyle/>
              <a:p>
                <a:r>
                  <a:rPr lang="en-US" dirty="0">
                    <a:solidFill>
                      <a:srgbClr val="00B050"/>
                    </a:solidFill>
                  </a:rPr>
                  <a:t>Distinguisher with complexity </a:t>
                </a:r>
                <a14:m>
                  <m:oMath xmlns:m="http://schemas.openxmlformats.org/officeDocument/2006/math">
                    <m:r>
                      <a:rPr lang="en-US" b="0"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b="0" i="1">
                            <a:solidFill>
                              <a:srgbClr val="00B050"/>
                            </a:solidFill>
                            <a:latin typeface="Cambria Math" panose="02040503050406030204" pitchFamily="18" charset="0"/>
                          </a:rPr>
                          <m:t>2</m:t>
                        </m:r>
                      </m:e>
                      <m:sup>
                        <m:r>
                          <a:rPr lang="en-US" b="0" i="1" smtClean="0">
                            <a:solidFill>
                              <a:srgbClr val="00B050"/>
                            </a:solidFill>
                            <a:latin typeface="Cambria Math" panose="02040503050406030204" pitchFamily="18" charset="0"/>
                          </a:rPr>
                          <m:t>8</m:t>
                        </m:r>
                      </m:sup>
                    </m:sSup>
                  </m:oMath>
                </a14:m>
                <a:endParaRPr lang="en-US" dirty="0">
                  <a:solidFill>
                    <a:srgbClr val="00B050"/>
                  </a:solidFill>
                </a:endParaRPr>
              </a:p>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47</m:t>
                        </m:r>
                      </m:sup>
                    </m:sSup>
                  </m:oMath>
                </a14:m>
                <a:r>
                  <a:rPr lang="en-US" dirty="0">
                    <a:solidFill>
                      <a:srgbClr val="FF0000"/>
                    </a:solidFill>
                  </a:rPr>
                  <a:t> improvement</a:t>
                </a:r>
                <a:r>
                  <a:rPr lang="en-US" dirty="0">
                    <a:solidFill>
                      <a:srgbClr val="00B050"/>
                    </a:solidFill>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6966624" y="2696244"/>
                <a:ext cx="4340699" cy="669992"/>
              </a:xfrm>
              <a:prstGeom prst="rect">
                <a:avLst/>
              </a:prstGeom>
              <a:blipFill>
                <a:blip r:embed="rId7"/>
                <a:stretch>
                  <a:fillRect l="-1264" t="-545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966622" y="5681439"/>
                <a:ext cx="4340699" cy="369332"/>
              </a:xfrm>
              <a:prstGeom prst="rect">
                <a:avLst/>
              </a:prstGeom>
              <a:noFill/>
            </p:spPr>
            <p:txBody>
              <a:bodyPr wrap="square" rtlCol="0">
                <a:spAutoFit/>
              </a:bodyPr>
              <a:lstStyle/>
              <a:p>
                <a:r>
                  <a:rPr lang="en-US" dirty="0">
                    <a:solidFill>
                      <a:srgbClr val="00B050"/>
                    </a:solidFill>
                  </a:rPr>
                  <a:t>Distinguisher with complexity </a:t>
                </a:r>
                <a14:m>
                  <m:oMath xmlns:m="http://schemas.openxmlformats.org/officeDocument/2006/math">
                    <m:r>
                      <a:rPr lang="en-US" b="0"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b="0" i="1">
                            <a:solidFill>
                              <a:srgbClr val="00B050"/>
                            </a:solidFill>
                            <a:latin typeface="Cambria Math" panose="02040503050406030204" pitchFamily="18" charset="0"/>
                          </a:rPr>
                          <m:t>2</m:t>
                        </m:r>
                      </m:e>
                      <m:sup>
                        <m:r>
                          <a:rPr lang="en-US" b="0" i="1" smtClean="0">
                            <a:solidFill>
                              <a:srgbClr val="00B050"/>
                            </a:solidFill>
                            <a:latin typeface="Cambria Math" panose="02040503050406030204" pitchFamily="18" charset="0"/>
                          </a:rPr>
                          <m:t>6</m:t>
                        </m:r>
                      </m:sup>
                    </m:sSup>
                  </m:oMath>
                </a14:m>
                <a:r>
                  <a:rPr lang="en-US" dirty="0">
                    <a:solidFill>
                      <a:srgbClr val="00B050"/>
                    </a:solidFill>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6966622" y="5681439"/>
                <a:ext cx="4340699" cy="369332"/>
              </a:xfrm>
              <a:prstGeom prst="rect">
                <a:avLst/>
              </a:prstGeom>
              <a:blipFill>
                <a:blip r:embed="rId8"/>
                <a:stretch>
                  <a:fillRect l="-1264" t="-11475" b="-22951"/>
                </a:stretch>
              </a:blipFill>
            </p:spPr>
            <p:txBody>
              <a:bodyPr/>
              <a:lstStyle/>
              <a:p>
                <a:r>
                  <a:rPr lang="en-US">
                    <a:noFill/>
                  </a:rPr>
                  <a:t> </a:t>
                </a:r>
              </a:p>
            </p:txBody>
          </p:sp>
        </mc:Fallback>
      </mc:AlternateContent>
    </p:spTree>
    <p:extLst>
      <p:ext uri="{BB962C8B-B14F-4D97-AF65-F5344CB8AC3E}">
        <p14:creationId xmlns:p14="http://schemas.microsoft.com/office/powerpoint/2010/main" val="28696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Linear approximation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𝐿</m:t>
                        </m:r>
                      </m:sub>
                    </m:sSub>
                    <m:r>
                      <a:rPr lang="en-US" b="0" i="1" smtClean="0">
                        <a:latin typeface="Cambria Math" panose="02040503050406030204" pitchFamily="18" charset="0"/>
                      </a:rPr>
                      <m:t>&lt;1</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7"/>
                <a:stretch>
                  <a:fillRect l="-2377"/>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918858" y="2782328"/>
            <a:ext cx="1435429" cy="377143"/>
          </a:xfrm>
          <a:prstGeom prst="rect">
            <a:avLst/>
          </a:prstGeom>
        </p:spPr>
      </p:pic>
      <p:pic>
        <p:nvPicPr>
          <p:cNvPr id="13" name="Picture 1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38200" y="4307192"/>
            <a:ext cx="4070857" cy="377143"/>
          </a:xfrm>
          <a:prstGeom prst="rect">
            <a:avLst/>
          </a:prstGeom>
        </p:spPr>
      </p:pic>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43767" y="2741184"/>
            <a:ext cx="6608001" cy="459429"/>
          </a:xfrm>
          <a:prstGeom prst="rect">
            <a:avLst/>
          </a:prstGeom>
        </p:spPr>
      </p:pic>
      <p:pic>
        <p:nvPicPr>
          <p:cNvPr id="14" name="Picture 1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113800" y="4266048"/>
            <a:ext cx="6240000" cy="459429"/>
          </a:xfrm>
          <a:prstGeom prst="rect">
            <a:avLst/>
          </a:prstGeom>
        </p:spPr>
      </p:pic>
    </p:spTree>
    <p:extLst>
      <p:ext uri="{BB962C8B-B14F-4D97-AF65-F5344CB8AC3E}">
        <p14:creationId xmlns:p14="http://schemas.microsoft.com/office/powerpoint/2010/main" val="10376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32945" y="2362793"/>
            <a:ext cx="4077714" cy="377143"/>
          </a:xfrm>
          <a:prstGeom prst="rect">
            <a:avLst/>
          </a:prstGeom>
        </p:spPr>
      </p:pic>
      <p:cxnSp>
        <p:nvCxnSpPr>
          <p:cNvPr id="8" name="Straight Connector 7"/>
          <p:cNvCxnSpPr/>
          <p:nvPr/>
        </p:nvCxnSpPr>
        <p:spPr>
          <a:xfrm>
            <a:off x="4907666" y="2905246"/>
            <a:ext cx="764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2918750"/>
            <a:ext cx="764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55084" y="2918750"/>
            <a:ext cx="764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rot="1559457">
            <a:off x="4559960" y="2781532"/>
            <a:ext cx="151165" cy="27058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854486">
            <a:off x="7971038" y="2738297"/>
            <a:ext cx="117450" cy="278209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447100" y="2905246"/>
            <a:ext cx="152502" cy="26924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67378" y="5689600"/>
            <a:ext cx="7416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Combination of 19 bits from the subsequent round</a:t>
            </a:r>
          </a:p>
        </p:txBody>
      </p:sp>
    </p:spTree>
    <p:extLst>
      <p:ext uri="{BB962C8B-B14F-4D97-AF65-F5344CB8AC3E}">
        <p14:creationId xmlns:p14="http://schemas.microsoft.com/office/powerpoint/2010/main" val="1884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smtClean="0">
                                        <a:latin typeface="Cambria Math" panose="02040503050406030204" pitchFamily="18" charset="0"/>
                                      </a:rPr>
                                      <m:t>𝟏𝟓</m:t>
                                    </m:r>
                                    <m:r>
                                      <a:rPr lang="en-US" sz="1800" b="1" i="1">
                                        <a:latin typeface="Cambria Math" panose="02040503050406030204" pitchFamily="18" charset="0"/>
                                      </a:rPr>
                                      <m:t>.</m:t>
                                    </m:r>
                                    <m:r>
                                      <a:rPr lang="en-US" sz="1800" b="1" i="1" smtClean="0">
                                        <a:latin typeface="Cambria Math" panose="02040503050406030204" pitchFamily="18" charset="0"/>
                                      </a:rPr>
                                      <m:t>𝟏</m:t>
                                    </m:r>
                                    <m:r>
                                      <a:rPr lang="en-US" sz="1800" b="1" i="1">
                                        <a:latin typeface="Cambria Math" panose="02040503050406030204" pitchFamily="18" charset="0"/>
                                      </a:rPr>
                                      <m:t>𝟑</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124590"/>
                          </a:stretch>
                        </a:blipFill>
                      </a:tcPr>
                    </a:tc>
                    <a:extLst>
                      <a:ext uri="{0D108BD9-81ED-4DB2-BD59-A6C34878D82A}">
                        <a16:rowId xmlns:a16="http://schemas.microsoft.com/office/drawing/2014/main" val="1731532118"/>
                      </a:ext>
                    </a:extLst>
                  </a:tr>
                  <a:tr h="375984">
                    <a:tc>
                      <a:txBody>
                        <a:bodyPr/>
                        <a:lstStyle/>
                        <a:p>
                          <a:pPr algn="ctr"/>
                          <a:r>
                            <a:rPr lang="en-US" b="1" dirty="0"/>
                            <a:t>This work</a:t>
                          </a:r>
                        </a:p>
                      </a:txBody>
                      <a:tcPr/>
                    </a:tc>
                    <a:tc>
                      <a:txBody>
                        <a:bodyPr/>
                        <a:lstStyle/>
                        <a:p>
                          <a:endParaRPr lang="en-US"/>
                        </a:p>
                      </a:txBody>
                      <a:tcPr>
                        <a:blipFill>
                          <a:blip r:embed="rId3"/>
                          <a:stretch>
                            <a:fillRect l="-209091" t="-106349" r="-866" b="-20635"/>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rgbClr val="00B050"/>
                                    </a:solidFill>
                                    <a:latin typeface="Cambria Math" panose="02040503050406030204" pitchFamily="18" charset="0"/>
                                  </a:rPr>
                                  <m:t>≈</m:t>
                                </m:r>
                                <m:sSup>
                                  <m:sSupPr>
                                    <m:ctrlPr>
                                      <a:rPr lang="en-US" sz="1800" b="1" i="1">
                                        <a:solidFill>
                                          <a:srgbClr val="00B050"/>
                                        </a:solidFill>
                                        <a:latin typeface="Cambria Math" panose="02040503050406030204" pitchFamily="18" charset="0"/>
                                      </a:rPr>
                                    </m:ctrlPr>
                                  </m:sSupPr>
                                  <m:e>
                                    <m:r>
                                      <a:rPr lang="en-US" sz="1800" b="1" i="1">
                                        <a:solidFill>
                                          <a:srgbClr val="00B050"/>
                                        </a:solidFill>
                                        <a:latin typeface="Cambria Math" panose="02040503050406030204" pitchFamily="18" charset="0"/>
                                      </a:rPr>
                                      <m:t>𝟐</m:t>
                                    </m:r>
                                  </m:e>
                                  <m:sup>
                                    <m:r>
                                      <a:rPr lang="en-US" sz="1800" b="1" i="1">
                                        <a:solidFill>
                                          <a:srgbClr val="00B050"/>
                                        </a:solidFill>
                                        <a:latin typeface="Cambria Math" panose="02040503050406030204" pitchFamily="18" charset="0"/>
                                      </a:rPr>
                                      <m:t>−</m:t>
                                    </m:r>
                                    <m:r>
                                      <a:rPr lang="en-US" sz="1800" b="1" i="1" smtClean="0">
                                        <a:solidFill>
                                          <a:srgbClr val="00B050"/>
                                        </a:solidFill>
                                        <a:latin typeface="Cambria Math" panose="02040503050406030204" pitchFamily="18" charset="0"/>
                                      </a:rPr>
                                      <m:t>𝟗𝟓</m:t>
                                    </m:r>
                                    <m:r>
                                      <a:rPr lang="en-US" sz="1800" b="1" i="1">
                                        <a:solidFill>
                                          <a:srgbClr val="00B050"/>
                                        </a:solidFill>
                                        <a:latin typeface="Cambria Math" panose="02040503050406030204" pitchFamily="18" charset="0"/>
                                      </a:rPr>
                                      <m:t>.</m:t>
                                    </m:r>
                                    <m:r>
                                      <a:rPr lang="en-US" sz="1800" b="1" i="1">
                                        <a:solidFill>
                                          <a:srgbClr val="00B050"/>
                                        </a:solidFill>
                                        <a:latin typeface="Cambria Math" panose="02040503050406030204" pitchFamily="18" charset="0"/>
                                      </a:rPr>
                                      <m:t>𝟏𝟑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124590"/>
                          </a:stretch>
                        </a:blipFill>
                      </a:tcPr>
                    </a:tc>
                    <a:extLst>
                      <a:ext uri="{0D108BD9-81ED-4DB2-BD59-A6C34878D82A}">
                        <a16:rowId xmlns:a16="http://schemas.microsoft.com/office/drawing/2014/main" val="2756644768"/>
                      </a:ext>
                    </a:extLst>
                  </a:tr>
                  <a:tr h="375984">
                    <a:tc>
                      <a:txBody>
                        <a:bodyPr/>
                        <a:lstStyle/>
                        <a:p>
                          <a:pPr algn="ctr"/>
                          <a:r>
                            <a:rPr lang="en-US" sz="1800" b="1" dirty="0"/>
                            <a:t>This work</a:t>
                          </a:r>
                          <a:endParaRPr lang="en-US" dirty="0"/>
                        </a:p>
                      </a:txBody>
                      <a:tcPr/>
                    </a:tc>
                    <a:tc>
                      <a:txBody>
                        <a:bodyPr/>
                        <a:lstStyle/>
                        <a:p>
                          <a:endParaRPr lang="en-US"/>
                        </a:p>
                      </a:txBody>
                      <a:tcPr>
                        <a:blipFill>
                          <a:blip r:embed="rId4"/>
                          <a:stretch>
                            <a:fillRect l="-209091" t="-106349" r="-866" b="-20635"/>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p:sp>
        <p:nvSpPr>
          <p:cNvPr id="12" name="Content Placeholder 6"/>
          <p:cNvSpPr txBox="1">
            <a:spLocks/>
          </p:cNvSpPr>
          <p:nvPr/>
        </p:nvSpPr>
        <p:spPr>
          <a:xfrm>
            <a:off x="2692394" y="1743971"/>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6 rounds</a:t>
            </a:r>
          </a:p>
        </p:txBody>
      </p:sp>
      <p:sp>
        <p:nvSpPr>
          <p:cNvPr id="13" name="Content Placeholder 6"/>
          <p:cNvSpPr txBox="1">
            <a:spLocks/>
          </p:cNvSpPr>
          <p:nvPr/>
        </p:nvSpPr>
        <p:spPr>
          <a:xfrm>
            <a:off x="8523048" y="1695291"/>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Tree>
    <p:extLst>
      <p:ext uri="{BB962C8B-B14F-4D97-AF65-F5344CB8AC3E}">
        <p14:creationId xmlns:p14="http://schemas.microsoft.com/office/powerpoint/2010/main" val="4176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618328382"/>
                  </p:ext>
                </p:extLst>
              </p:nvPr>
            </p:nvGraphicFramePr>
            <p:xfrm>
              <a:off x="1135973"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a:latin typeface="Cambria Math" panose="02040503050406030204" pitchFamily="18" charset="0"/>
                                      </a:rPr>
                                      <m:t>−</m:t>
                                    </m:r>
                                    <m:r>
                                      <a:rPr lang="en-US" sz="1800" b="1" i="1" smtClean="0">
                                        <a:latin typeface="Cambria Math" panose="02040503050406030204" pitchFamily="18" charset="0"/>
                                      </a:rPr>
                                      <m:t>𝟏𝟓</m:t>
                                    </m:r>
                                    <m:r>
                                      <a:rPr lang="en-US" sz="1800" b="1" i="1">
                                        <a:latin typeface="Cambria Math" panose="02040503050406030204" pitchFamily="18" charset="0"/>
                                      </a:rPr>
                                      <m:t>.</m:t>
                                    </m:r>
                                    <m:r>
                                      <a:rPr lang="en-US" sz="1800" b="1" i="1" smtClean="0">
                                        <a:latin typeface="Cambria Math" panose="02040503050406030204" pitchFamily="18" charset="0"/>
                                      </a:rPr>
                                      <m:t>𝟏</m:t>
                                    </m:r>
                                    <m:r>
                                      <a:rPr lang="en-US" sz="1800" b="1" i="1">
                                        <a:latin typeface="Cambria Math" panose="02040503050406030204" pitchFamily="18" charset="0"/>
                                      </a:rPr>
                                      <m:t>𝟑</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618328382"/>
                  </p:ext>
                </p:extLst>
              </p:nvPr>
            </p:nvGraphicFramePr>
            <p:xfrm>
              <a:off x="1135973"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3"/>
                          <a:stretch>
                            <a:fillRect l="-209091" t="-9836" r="-866" b="-124590"/>
                          </a:stretch>
                        </a:blipFill>
                      </a:tcPr>
                    </a:tc>
                    <a:extLst>
                      <a:ext uri="{0D108BD9-81ED-4DB2-BD59-A6C34878D82A}">
                        <a16:rowId xmlns:a16="http://schemas.microsoft.com/office/drawing/2014/main" val="1731532118"/>
                      </a:ext>
                    </a:extLst>
                  </a:tr>
                  <a:tr h="375984">
                    <a:tc>
                      <a:txBody>
                        <a:bodyPr/>
                        <a:lstStyle/>
                        <a:p>
                          <a:pPr algn="ctr"/>
                          <a:r>
                            <a:rPr lang="en-US" b="1" dirty="0"/>
                            <a:t>This work</a:t>
                          </a:r>
                        </a:p>
                      </a:txBody>
                      <a:tcPr/>
                    </a:tc>
                    <a:tc>
                      <a:txBody>
                        <a:bodyPr/>
                        <a:lstStyle/>
                        <a:p>
                          <a:endParaRPr lang="en-US"/>
                        </a:p>
                      </a:txBody>
                      <a:tcPr>
                        <a:blipFill>
                          <a:blip r:embed="rId3"/>
                          <a:stretch>
                            <a:fillRect l="-209091" t="-106349" r="-866" b="-20635"/>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96655799"/>
                  </p:ext>
                </p:extLst>
              </p:nvPr>
            </p:nvGraphicFramePr>
            <p:xfrm>
              <a:off x="6966625"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rgbClr val="00B050"/>
                                    </a:solidFill>
                                    <a:latin typeface="Cambria Math" panose="02040503050406030204" pitchFamily="18" charset="0"/>
                                  </a:rPr>
                                  <m:t>≈</m:t>
                                </m:r>
                                <m:sSup>
                                  <m:sSupPr>
                                    <m:ctrlPr>
                                      <a:rPr lang="en-US" sz="1800" b="1" i="1">
                                        <a:solidFill>
                                          <a:srgbClr val="00B050"/>
                                        </a:solidFill>
                                        <a:latin typeface="Cambria Math" panose="02040503050406030204" pitchFamily="18" charset="0"/>
                                      </a:rPr>
                                    </m:ctrlPr>
                                  </m:sSupPr>
                                  <m:e>
                                    <m:r>
                                      <a:rPr lang="en-US" sz="1800" b="1" i="1">
                                        <a:solidFill>
                                          <a:srgbClr val="00B050"/>
                                        </a:solidFill>
                                        <a:latin typeface="Cambria Math" panose="02040503050406030204" pitchFamily="18" charset="0"/>
                                      </a:rPr>
                                      <m:t>𝟐</m:t>
                                    </m:r>
                                  </m:e>
                                  <m:sup>
                                    <m:r>
                                      <a:rPr lang="en-US" sz="1800" b="1" i="1">
                                        <a:solidFill>
                                          <a:srgbClr val="00B050"/>
                                        </a:solidFill>
                                        <a:latin typeface="Cambria Math" panose="02040503050406030204" pitchFamily="18" charset="0"/>
                                      </a:rPr>
                                      <m:t>−</m:t>
                                    </m:r>
                                    <m:r>
                                      <a:rPr lang="en-US" sz="1800" b="1" i="1" smtClean="0">
                                        <a:solidFill>
                                          <a:srgbClr val="00B050"/>
                                        </a:solidFill>
                                        <a:latin typeface="Cambria Math" panose="02040503050406030204" pitchFamily="18" charset="0"/>
                                      </a:rPr>
                                      <m:t>𝟗𝟓</m:t>
                                    </m:r>
                                    <m:r>
                                      <a:rPr lang="en-US" sz="1800" b="1" i="1">
                                        <a:solidFill>
                                          <a:srgbClr val="00B050"/>
                                        </a:solidFill>
                                        <a:latin typeface="Cambria Math" panose="02040503050406030204" pitchFamily="18" charset="0"/>
                                      </a:rPr>
                                      <m:t>.</m:t>
                                    </m:r>
                                    <m:r>
                                      <a:rPr lang="en-US" sz="1800" b="1" i="1">
                                        <a:solidFill>
                                          <a:srgbClr val="00B050"/>
                                        </a:solidFill>
                                        <a:latin typeface="Cambria Math" panose="02040503050406030204" pitchFamily="18" charset="0"/>
                                      </a:rPr>
                                      <m:t>𝟏𝟑</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96655799"/>
                  </p:ext>
                </p:extLst>
              </p:nvPr>
            </p:nvGraphicFramePr>
            <p:xfrm>
              <a:off x="6966625" y="883563"/>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4"/>
                          <a:stretch>
                            <a:fillRect l="-209091" t="-9836" r="-866" b="-124590"/>
                          </a:stretch>
                        </a:blipFill>
                      </a:tcPr>
                    </a:tc>
                    <a:extLst>
                      <a:ext uri="{0D108BD9-81ED-4DB2-BD59-A6C34878D82A}">
                        <a16:rowId xmlns:a16="http://schemas.microsoft.com/office/drawing/2014/main" val="2756644768"/>
                      </a:ext>
                    </a:extLst>
                  </a:tr>
                  <a:tr h="375984">
                    <a:tc>
                      <a:txBody>
                        <a:bodyPr/>
                        <a:lstStyle/>
                        <a:p>
                          <a:pPr algn="ctr"/>
                          <a:r>
                            <a:rPr lang="en-US" sz="1800" b="1" dirty="0"/>
                            <a:t>This work</a:t>
                          </a:r>
                          <a:endParaRPr lang="en-US" dirty="0"/>
                        </a:p>
                      </a:txBody>
                      <a:tcPr/>
                    </a:tc>
                    <a:tc>
                      <a:txBody>
                        <a:bodyPr/>
                        <a:lstStyle/>
                        <a:p>
                          <a:endParaRPr lang="en-US"/>
                        </a:p>
                      </a:txBody>
                      <a:tcPr>
                        <a:blipFill>
                          <a:blip r:embed="rId4"/>
                          <a:stretch>
                            <a:fillRect l="-209091" t="-106349" r="-866" b="-20635"/>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866889733"/>
                  </p:ext>
                </p:extLst>
              </p:nvPr>
            </p:nvGraphicFramePr>
            <p:xfrm>
              <a:off x="1135972" y="4518468"/>
              <a:ext cx="4340699" cy="741109"/>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b="1" dirty="0"/>
                            <a:t>This work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m:t>
                                    </m:r>
                                    <m:r>
                                      <a:rPr lang="en-US" b="1" i="1">
                                        <a:latin typeface="Cambria Math" panose="02040503050406030204" pitchFamily="18" charset="0"/>
                                      </a:rPr>
                                      <m:t>𝟐</m:t>
                                    </m:r>
                                  </m:e>
                                  <m:sup>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𝟐</m:t>
                                    </m:r>
                                  </m:sup>
                                </m:sSup>
                              </m:oMath>
                            </m:oMathPara>
                          </a14:m>
                          <a:endParaRPr lang="en-US" dirty="0"/>
                        </a:p>
                      </a:txBody>
                      <a:tcPr/>
                    </a:tc>
                    <a:extLst>
                      <a:ext uri="{0D108BD9-81ED-4DB2-BD59-A6C34878D82A}">
                        <a16:rowId xmlns:a16="http://schemas.microsoft.com/office/drawing/2014/main" val="1610507217"/>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866889733"/>
                  </p:ext>
                </p:extLst>
              </p:nvPr>
            </p:nvGraphicFramePr>
            <p:xfrm>
              <a:off x="1135972" y="4518468"/>
              <a:ext cx="4340699" cy="741109"/>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5"/>
                          <a:stretch>
                            <a:fillRect l="-209091" t="-9836" r="-866" b="-122951"/>
                          </a:stretch>
                        </a:blipFill>
                      </a:tcPr>
                    </a:tc>
                    <a:extLst>
                      <a:ext uri="{0D108BD9-81ED-4DB2-BD59-A6C34878D82A}">
                        <a16:rowId xmlns:a16="http://schemas.microsoft.com/office/drawing/2014/main" val="1731532118"/>
                      </a:ext>
                    </a:extLst>
                  </a:tr>
                  <a:tr h="371920">
                    <a:tc>
                      <a:txBody>
                        <a:bodyPr/>
                        <a:lstStyle/>
                        <a:p>
                          <a:pPr algn="ctr"/>
                          <a:r>
                            <a:rPr lang="en-US" b="1" dirty="0"/>
                            <a:t>This work </a:t>
                          </a:r>
                          <a:endParaRPr lang="en-US" dirty="0"/>
                        </a:p>
                      </a:txBody>
                      <a:tcPr/>
                    </a:tc>
                    <a:tc>
                      <a:txBody>
                        <a:bodyPr/>
                        <a:lstStyle/>
                        <a:p>
                          <a:endParaRPr lang="en-US"/>
                        </a:p>
                      </a:txBody>
                      <a:tcPr>
                        <a:blipFill>
                          <a:blip r:embed="rId5"/>
                          <a:stretch>
                            <a:fillRect l="-209091" t="-109836" r="-866" b="-22951"/>
                          </a:stretch>
                        </a:blipFill>
                      </a:tcPr>
                    </a:tc>
                    <a:extLst>
                      <a:ext uri="{0D108BD9-81ED-4DB2-BD59-A6C34878D82A}">
                        <a16:rowId xmlns:a16="http://schemas.microsoft.com/office/drawing/2014/main" val="16105072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746807808"/>
                  </p:ext>
                </p:extLst>
              </p:nvPr>
            </p:nvGraphicFramePr>
            <p:xfrm>
              <a:off x="6966624" y="4518468"/>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𝜀</m:t>
                                    </m:r>
                                  </m:e>
                                </m:d>
                              </m:oMath>
                            </m:oMathPara>
                          </a14:m>
                          <a:endParaRPr lang="en-US" dirty="0"/>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solidFill>
                                      <a:srgbClr val="00B050"/>
                                    </a:solidFill>
                                    <a:latin typeface="Cambria Math" panose="02040503050406030204" pitchFamily="18" charset="0"/>
                                  </a:rPr>
                                  <m:t>≈</m:t>
                                </m:r>
                                <m:sSup>
                                  <m:sSupPr>
                                    <m:ctrlPr>
                                      <a:rPr lang="en-US" sz="1800" b="1" i="1">
                                        <a:solidFill>
                                          <a:srgbClr val="00B050"/>
                                        </a:solidFill>
                                        <a:latin typeface="Cambria Math" panose="02040503050406030204" pitchFamily="18" charset="0"/>
                                      </a:rPr>
                                    </m:ctrlPr>
                                  </m:sSupPr>
                                  <m:e>
                                    <m:r>
                                      <a:rPr lang="en-US" sz="1800" b="1" i="1">
                                        <a:solidFill>
                                          <a:srgbClr val="00B050"/>
                                        </a:solidFill>
                                        <a:latin typeface="Cambria Math" panose="02040503050406030204" pitchFamily="18" charset="0"/>
                                      </a:rPr>
                                      <m:t>𝟐</m:t>
                                    </m:r>
                                  </m:e>
                                  <m:sup>
                                    <m:r>
                                      <a:rPr lang="en-US" sz="1800" b="1" i="1">
                                        <a:solidFill>
                                          <a:srgbClr val="00B050"/>
                                        </a:solidFill>
                                        <a:latin typeface="Cambria Math" panose="02040503050406030204" pitchFamily="18" charset="0"/>
                                      </a:rPr>
                                      <m:t>−</m:t>
                                    </m:r>
                                    <m:r>
                                      <a:rPr lang="en-US" sz="1800" b="1" i="1" smtClean="0">
                                        <a:solidFill>
                                          <a:srgbClr val="00B050"/>
                                        </a:solidFill>
                                        <a:latin typeface="Cambria Math" panose="02040503050406030204" pitchFamily="18" charset="0"/>
                                      </a:rPr>
                                      <m:t>𝟓𝟕</m:t>
                                    </m:r>
                                    <m:r>
                                      <a:rPr lang="en-US" sz="1800" b="1" i="1" smtClean="0">
                                        <a:solidFill>
                                          <a:srgbClr val="00B050"/>
                                        </a:solidFill>
                                        <a:latin typeface="Cambria Math" panose="02040503050406030204" pitchFamily="18" charset="0"/>
                                      </a:rPr>
                                      <m:t>.</m:t>
                                    </m:r>
                                    <m:r>
                                      <a:rPr lang="en-US" sz="1800" b="1" i="1" smtClean="0">
                                        <a:solidFill>
                                          <a:srgbClr val="00B050"/>
                                        </a:solidFill>
                                        <a:latin typeface="Cambria Math" panose="02040503050406030204" pitchFamily="18" charset="0"/>
                                      </a:rPr>
                                      <m:t>𝟐</m:t>
                                    </m:r>
                                  </m:sup>
                                </m:sSup>
                              </m:oMath>
                            </m:oMathPara>
                          </a14:m>
                          <a:endParaRPr lang="en-US" dirty="0">
                            <a:solidFill>
                              <a:srgbClr val="00B050"/>
                            </a:solidFill>
                          </a:endParaRPr>
                        </a:p>
                      </a:txBody>
                      <a:tcPr/>
                    </a:tc>
                    <a:extLst>
                      <a:ext uri="{0D108BD9-81ED-4DB2-BD59-A6C34878D82A}">
                        <a16:rowId xmlns:a16="http://schemas.microsoft.com/office/drawing/2014/main" val="222463758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746807808"/>
                  </p:ext>
                </p:extLst>
              </p:nvPr>
            </p:nvGraphicFramePr>
            <p:xfrm>
              <a:off x="6966624" y="4518468"/>
              <a:ext cx="4340699" cy="745173"/>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endParaRPr lang="en-US"/>
                        </a:p>
                      </a:txBody>
                      <a:tcPr>
                        <a:blipFill>
                          <a:blip r:embed="rId6"/>
                          <a:stretch>
                            <a:fillRect l="-209091" t="-9836" r="-866" b="-122951"/>
                          </a:stretch>
                        </a:blipFill>
                      </a:tcPr>
                    </a:tc>
                    <a:extLst>
                      <a:ext uri="{0D108BD9-81ED-4DB2-BD59-A6C34878D82A}">
                        <a16:rowId xmlns:a16="http://schemas.microsoft.com/office/drawing/2014/main" val="2756644768"/>
                      </a:ext>
                    </a:extLst>
                  </a:tr>
                  <a:tr h="375984">
                    <a:tc>
                      <a:txBody>
                        <a:bodyPr/>
                        <a:lstStyle/>
                        <a:p>
                          <a:pPr algn="ctr"/>
                          <a:r>
                            <a:rPr lang="en-US" sz="1800" b="1" dirty="0"/>
                            <a:t>This work</a:t>
                          </a:r>
                          <a:endParaRPr lang="en-US" dirty="0"/>
                        </a:p>
                      </a:txBody>
                      <a:tcPr/>
                    </a:tc>
                    <a:tc>
                      <a:txBody>
                        <a:bodyPr/>
                        <a:lstStyle/>
                        <a:p>
                          <a:endParaRPr lang="en-US"/>
                        </a:p>
                      </a:txBody>
                      <a:tcPr>
                        <a:blipFill>
                          <a:blip r:embed="rId6"/>
                          <a:stretch>
                            <a:fillRect l="-209091" t="-108065" r="-866" b="-20968"/>
                          </a:stretch>
                        </a:blipFill>
                      </a:tcPr>
                    </a:tc>
                    <a:extLst>
                      <a:ext uri="{0D108BD9-81ED-4DB2-BD59-A6C34878D82A}">
                        <a16:rowId xmlns:a16="http://schemas.microsoft.com/office/drawing/2014/main" val="2224637584"/>
                      </a:ext>
                    </a:extLst>
                  </a:tr>
                </a:tbl>
              </a:graphicData>
            </a:graphic>
          </p:graphicFrame>
        </mc:Fallback>
      </mc:AlternateContent>
      <p:sp>
        <p:nvSpPr>
          <p:cNvPr id="11" name="Content Placeholder 6"/>
          <p:cNvSpPr txBox="1">
            <a:spLocks/>
          </p:cNvSpPr>
          <p:nvPr/>
        </p:nvSpPr>
        <p:spPr>
          <a:xfrm>
            <a:off x="400455" y="3910424"/>
            <a:ext cx="10515600" cy="5374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ChaCha</a:t>
            </a:r>
            <a:endParaRPr lang="en-US" dirty="0"/>
          </a:p>
        </p:txBody>
      </p:sp>
      <p:sp>
        <p:nvSpPr>
          <p:cNvPr id="12" name="Content Placeholder 6"/>
          <p:cNvSpPr txBox="1">
            <a:spLocks/>
          </p:cNvSpPr>
          <p:nvPr/>
        </p:nvSpPr>
        <p:spPr>
          <a:xfrm>
            <a:off x="2692394" y="1743971"/>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6 rounds</a:t>
            </a:r>
          </a:p>
        </p:txBody>
      </p:sp>
      <p:sp>
        <p:nvSpPr>
          <p:cNvPr id="13" name="Content Placeholder 6"/>
          <p:cNvSpPr txBox="1">
            <a:spLocks/>
          </p:cNvSpPr>
          <p:nvPr/>
        </p:nvSpPr>
        <p:spPr>
          <a:xfrm>
            <a:off x="8523048" y="1695291"/>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
        <p:nvSpPr>
          <p:cNvPr id="14" name="Content Placeholder 6"/>
          <p:cNvSpPr txBox="1">
            <a:spLocks/>
          </p:cNvSpPr>
          <p:nvPr/>
        </p:nvSpPr>
        <p:spPr>
          <a:xfrm>
            <a:off x="2692393" y="5330196"/>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5 rounds</a:t>
            </a:r>
          </a:p>
        </p:txBody>
      </p:sp>
      <p:sp>
        <p:nvSpPr>
          <p:cNvPr id="15" name="Content Placeholder 6"/>
          <p:cNvSpPr txBox="1">
            <a:spLocks/>
          </p:cNvSpPr>
          <p:nvPr/>
        </p:nvSpPr>
        <p:spPr>
          <a:xfrm>
            <a:off x="8523048" y="5367655"/>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6 rounds</a:t>
            </a:r>
          </a:p>
        </p:txBody>
      </p:sp>
      <mc:AlternateContent xmlns:mc="http://schemas.openxmlformats.org/markup-compatibility/2006" xmlns:a14="http://schemas.microsoft.com/office/drawing/2010/main">
        <mc:Choice Requires="a14">
          <p:sp>
            <p:nvSpPr>
              <p:cNvPr id="16" name="TextBox 15"/>
              <p:cNvSpPr txBox="1"/>
              <p:nvPr/>
            </p:nvSpPr>
            <p:spPr>
              <a:xfrm>
                <a:off x="1317556" y="2172990"/>
                <a:ext cx="4340699" cy="646331"/>
              </a:xfrm>
              <a:prstGeom prst="rect">
                <a:avLst/>
              </a:prstGeom>
              <a:noFill/>
            </p:spPr>
            <p:txBody>
              <a:bodyPr wrap="square" rtlCol="0">
                <a:spAutoFit/>
              </a:bodyPr>
              <a:lstStyle/>
              <a:p>
                <a:r>
                  <a:rPr lang="en-US" dirty="0">
                    <a:solidFill>
                      <a:srgbClr val="00B050"/>
                    </a:solidFill>
                  </a:rPr>
                  <a:t>Distinguisher with complexity </a:t>
                </a:r>
                <a14:m>
                  <m:oMath xmlns:m="http://schemas.openxmlformats.org/officeDocument/2006/math">
                    <m:r>
                      <a:rPr lang="en-US" b="0"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b="0" i="1">
                            <a:solidFill>
                              <a:srgbClr val="00B050"/>
                            </a:solidFill>
                            <a:latin typeface="Cambria Math" panose="02040503050406030204" pitchFamily="18" charset="0"/>
                          </a:rPr>
                          <m:t>2</m:t>
                        </m:r>
                      </m:e>
                      <m:sup>
                        <m:r>
                          <a:rPr lang="en-US" b="0" i="1" smtClean="0">
                            <a:solidFill>
                              <a:srgbClr val="00B050"/>
                            </a:solidFill>
                            <a:latin typeface="Cambria Math" panose="02040503050406030204" pitchFamily="18" charset="0"/>
                          </a:rPr>
                          <m:t>32</m:t>
                        </m:r>
                      </m:sup>
                    </m:sSup>
                  </m:oMath>
                </a14:m>
                <a:endParaRPr lang="en-US" dirty="0">
                  <a:solidFill>
                    <a:srgbClr val="00B050"/>
                  </a:solidFill>
                </a:endParaRPr>
              </a:p>
              <a:p>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2</m:t>
                        </m:r>
                      </m:e>
                      <m:sup>
                        <m:r>
                          <a:rPr lang="en-US" i="1">
                            <a:solidFill>
                              <a:srgbClr val="FF0000"/>
                            </a:solidFill>
                            <a:latin typeface="Cambria Math" panose="02040503050406030204" pitchFamily="18" charset="0"/>
                          </a:rPr>
                          <m:t>4</m:t>
                        </m:r>
                        <m:r>
                          <a:rPr lang="en-US" b="0" i="1" smtClean="0">
                            <a:solidFill>
                              <a:srgbClr val="FF0000"/>
                            </a:solidFill>
                            <a:latin typeface="Cambria Math" panose="02040503050406030204" pitchFamily="18" charset="0"/>
                          </a:rPr>
                          <m:t>1</m:t>
                        </m:r>
                      </m:sup>
                    </m:sSup>
                  </m:oMath>
                </a14:m>
                <a:r>
                  <a:rPr lang="en-US" dirty="0">
                    <a:solidFill>
                      <a:srgbClr val="FF0000"/>
                    </a:solidFill>
                  </a:rPr>
                  <a:t> improvement</a:t>
                </a:r>
                <a:r>
                  <a:rPr lang="en-US" dirty="0">
                    <a:solidFill>
                      <a:srgbClr val="00B050"/>
                    </a:solidFill>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1317556" y="2172990"/>
                <a:ext cx="4340699" cy="646331"/>
              </a:xfrm>
              <a:prstGeom prst="rect">
                <a:avLst/>
              </a:prstGeom>
              <a:blipFill>
                <a:blip r:embed="rId7"/>
                <a:stretch>
                  <a:fillRect l="-1124" t="-566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35972" y="5714599"/>
                <a:ext cx="4340699" cy="369332"/>
              </a:xfrm>
              <a:prstGeom prst="rect">
                <a:avLst/>
              </a:prstGeom>
              <a:noFill/>
            </p:spPr>
            <p:txBody>
              <a:bodyPr wrap="square" rtlCol="0">
                <a:spAutoFit/>
              </a:bodyPr>
              <a:lstStyle/>
              <a:p>
                <a:r>
                  <a:rPr lang="en-US" dirty="0">
                    <a:solidFill>
                      <a:srgbClr val="00B050"/>
                    </a:solidFill>
                  </a:rPr>
                  <a:t>Distinguisher with complexity </a:t>
                </a:r>
                <a14:m>
                  <m:oMath xmlns:m="http://schemas.openxmlformats.org/officeDocument/2006/math">
                    <m:r>
                      <a:rPr lang="en-US" b="0"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b="0" i="1">
                            <a:solidFill>
                              <a:srgbClr val="00B050"/>
                            </a:solidFill>
                            <a:latin typeface="Cambria Math" panose="02040503050406030204" pitchFamily="18" charset="0"/>
                          </a:rPr>
                          <m:t>2</m:t>
                        </m:r>
                      </m:e>
                      <m:sup>
                        <m:r>
                          <a:rPr lang="en-US" b="0" i="1" smtClean="0">
                            <a:solidFill>
                              <a:srgbClr val="00B050"/>
                            </a:solidFill>
                            <a:latin typeface="Cambria Math" panose="02040503050406030204" pitchFamily="18" charset="0"/>
                          </a:rPr>
                          <m:t>16</m:t>
                        </m:r>
                      </m:sup>
                    </m:sSup>
                  </m:oMath>
                </a14:m>
                <a:r>
                  <a:rPr lang="en-US" dirty="0">
                    <a:solidFill>
                      <a:srgbClr val="00B050"/>
                    </a:solidFill>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1135972" y="5714599"/>
                <a:ext cx="4340699" cy="369332"/>
              </a:xfrm>
              <a:prstGeom prst="rect">
                <a:avLst/>
              </a:prstGeom>
              <a:blipFill>
                <a:blip r:embed="rId8"/>
                <a:stretch>
                  <a:fillRect l="-1124" t="-983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966624" y="5643980"/>
                <a:ext cx="4340699" cy="669992"/>
              </a:xfrm>
              <a:prstGeom prst="rect">
                <a:avLst/>
              </a:prstGeom>
              <a:noFill/>
            </p:spPr>
            <p:txBody>
              <a:bodyPr wrap="square" rtlCol="0">
                <a:spAutoFit/>
              </a:bodyPr>
              <a:lstStyle/>
              <a:p>
                <a:r>
                  <a:rPr lang="en-US" dirty="0">
                    <a:solidFill>
                      <a:srgbClr val="00B050"/>
                    </a:solidFill>
                  </a:rPr>
                  <a:t>Distinguisher with complexity </a:t>
                </a:r>
                <a14:m>
                  <m:oMath xmlns:m="http://schemas.openxmlformats.org/officeDocument/2006/math">
                    <m:r>
                      <a:rPr lang="en-US" b="0"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b="0" i="1">
                            <a:solidFill>
                              <a:srgbClr val="00B050"/>
                            </a:solidFill>
                            <a:latin typeface="Cambria Math" panose="02040503050406030204" pitchFamily="18" charset="0"/>
                          </a:rPr>
                          <m:t>2</m:t>
                        </m:r>
                      </m:e>
                      <m:sup>
                        <m:r>
                          <a:rPr lang="en-US" b="0" i="1" smtClean="0">
                            <a:solidFill>
                              <a:srgbClr val="00B050"/>
                            </a:solidFill>
                            <a:latin typeface="Cambria Math" panose="02040503050406030204" pitchFamily="18" charset="0"/>
                          </a:rPr>
                          <m:t>116</m:t>
                        </m:r>
                      </m:sup>
                    </m:sSup>
                  </m:oMath>
                </a14:m>
                <a:endParaRPr lang="en-US" dirty="0">
                  <a:solidFill>
                    <a:srgbClr val="00B050"/>
                  </a:solidFill>
                </a:endParaRPr>
              </a:p>
              <a:p>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2</m:t>
                        </m:r>
                      </m:e>
                      <m:sup>
                        <m:r>
                          <a:rPr lang="en-US" b="0" i="1" smtClean="0">
                            <a:solidFill>
                              <a:srgbClr val="FF0000"/>
                            </a:solidFill>
                            <a:latin typeface="Cambria Math" panose="02040503050406030204" pitchFamily="18" charset="0"/>
                          </a:rPr>
                          <m:t>20</m:t>
                        </m:r>
                      </m:sup>
                    </m:sSup>
                  </m:oMath>
                </a14:m>
                <a:r>
                  <a:rPr lang="en-US" dirty="0">
                    <a:solidFill>
                      <a:srgbClr val="FF0000"/>
                    </a:solidFill>
                  </a:rPr>
                  <a:t> improvement</a:t>
                </a:r>
                <a:r>
                  <a:rPr lang="en-US" dirty="0">
                    <a:solidFill>
                      <a:srgbClr val="00B050"/>
                    </a:solidFill>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6966624" y="5643980"/>
                <a:ext cx="4340699" cy="669992"/>
              </a:xfrm>
              <a:prstGeom prst="rect">
                <a:avLst/>
              </a:prstGeom>
              <a:blipFill>
                <a:blip r:embed="rId9"/>
                <a:stretch>
                  <a:fillRect l="-1264" t="-6364" b="-9091"/>
                </a:stretch>
              </a:blipFill>
            </p:spPr>
            <p:txBody>
              <a:bodyPr/>
              <a:lstStyle/>
              <a:p>
                <a:r>
                  <a:rPr lang="en-US">
                    <a:noFill/>
                  </a:rPr>
                  <a:t> </a:t>
                </a:r>
              </a:p>
            </p:txBody>
          </p:sp>
        </mc:Fallback>
      </mc:AlternateContent>
    </p:spTree>
    <p:extLst>
      <p:ext uri="{BB962C8B-B14F-4D97-AF65-F5344CB8AC3E}">
        <p14:creationId xmlns:p14="http://schemas.microsoft.com/office/powerpoint/2010/main" val="10661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endParaRPr lang="en-IN" dirty="0"/>
          </a:p>
        </p:txBody>
      </p:sp>
      <p:sp>
        <p:nvSpPr>
          <p:cNvPr id="3" name="Content Placeholder 2"/>
          <p:cNvSpPr>
            <a:spLocks noGrp="1"/>
          </p:cNvSpPr>
          <p:nvPr>
            <p:ph idx="1"/>
          </p:nvPr>
        </p:nvSpPr>
        <p:spPr/>
        <p:txBody>
          <a:bodyPr/>
          <a:lstStyle/>
          <a:p>
            <a:r>
              <a:rPr lang="en-US" b="1" dirty="0">
                <a:latin typeface="+mj-lt"/>
              </a:rPr>
              <a:t>Standardization</a:t>
            </a:r>
            <a:r>
              <a:rPr lang="en-US" dirty="0">
                <a:latin typeface="+mj-lt"/>
              </a:rPr>
              <a:t> process for inclusion of  cipher suite based on ChaCha20-Poly1305 AEAD in </a:t>
            </a:r>
            <a:r>
              <a:rPr lang="en-US" b="1" dirty="0">
                <a:latin typeface="+mj-lt"/>
              </a:rPr>
              <a:t>TLS1.3</a:t>
            </a:r>
            <a:r>
              <a:rPr lang="en-US" dirty="0">
                <a:latin typeface="+mj-lt"/>
              </a:rPr>
              <a:t> is almost complete.</a:t>
            </a:r>
          </a:p>
          <a:p>
            <a:endParaRPr lang="en-US" dirty="0">
              <a:latin typeface="+mj-lt"/>
            </a:endParaRPr>
          </a:p>
          <a:p>
            <a:r>
              <a:rPr lang="en-US" dirty="0">
                <a:latin typeface="+mj-lt"/>
              </a:rPr>
              <a:t>Existing cryptanalysis treats ciphers as </a:t>
            </a:r>
            <a:r>
              <a:rPr lang="en-US" b="1" dirty="0">
                <a:latin typeface="+mj-lt"/>
              </a:rPr>
              <a:t>black-boxes</a:t>
            </a:r>
            <a:r>
              <a:rPr lang="en-US" dirty="0">
                <a:latin typeface="+mj-lt"/>
              </a:rPr>
              <a:t>.</a:t>
            </a:r>
          </a:p>
          <a:p>
            <a:endParaRPr lang="en-US" dirty="0">
              <a:latin typeface="+mj-lt"/>
            </a:endParaRPr>
          </a:p>
          <a:p>
            <a:r>
              <a:rPr lang="en-US" b="1" dirty="0">
                <a:latin typeface="+mj-lt"/>
              </a:rPr>
              <a:t>Brute force </a:t>
            </a:r>
            <a:r>
              <a:rPr lang="en-US" dirty="0">
                <a:latin typeface="+mj-lt"/>
              </a:rPr>
              <a:t>search for multiple components in cryptanalysis.</a:t>
            </a:r>
            <a:endParaRPr lang="en-IN" dirty="0">
              <a:latin typeface="+mj-lt"/>
            </a:endParaRPr>
          </a:p>
        </p:txBody>
      </p:sp>
    </p:spTree>
    <p:extLst>
      <p:ext uri="{BB962C8B-B14F-4D97-AF65-F5344CB8AC3E}">
        <p14:creationId xmlns:p14="http://schemas.microsoft.com/office/powerpoint/2010/main" val="258685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Implications to the key recovery attack</a:t>
            </a:r>
            <a:endParaRPr lang="en-IN" sz="4800"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358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Salsa</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5525311" y="2188075"/>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rot="16200000">
            <a:off x="7352572"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dirty="0"/>
              <a:t>4 rounds</a:t>
            </a:r>
          </a:p>
        </p:txBody>
      </p:sp>
      <p:sp>
        <p:nvSpPr>
          <p:cNvPr id="17" name="TextBox 16"/>
          <p:cNvSpPr txBox="1"/>
          <p:nvPr/>
        </p:nvSpPr>
        <p:spPr>
          <a:xfrm>
            <a:off x="6975001" y="2894678"/>
            <a:ext cx="1053289" cy="369332"/>
          </a:xfrm>
          <a:prstGeom prst="rect">
            <a:avLst/>
          </a:prstGeom>
          <a:noFill/>
        </p:spPr>
        <p:txBody>
          <a:bodyPr wrap="square" rtlCol="0">
            <a:spAutoFit/>
          </a:bodyPr>
          <a:lstStyle/>
          <a:p>
            <a:pPr algn="ctr"/>
            <a:r>
              <a:rPr lang="en-US" dirty="0"/>
              <a:t>4 rounds</a:t>
            </a:r>
          </a:p>
        </p:txBody>
      </p:sp>
      <p:sp>
        <p:nvSpPr>
          <p:cNvPr id="26" name="Right Arrow 25"/>
          <p:cNvSpPr/>
          <p:nvPr/>
        </p:nvSpPr>
        <p:spPr>
          <a:xfrm>
            <a:off x="1572639" y="4470217"/>
            <a:ext cx="5267999"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flipH="1">
            <a:off x="6844826" y="4470217"/>
            <a:ext cx="3952673" cy="136188"/>
          </a:xfrm>
          <a:prstGeom prst="rightArrow">
            <a:avLst/>
          </a:prstGeom>
          <a:solidFill>
            <a:srgbClr val="FF0000">
              <a:alpha val="30000"/>
            </a:srgb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p:cNvSpPr/>
          <p:nvPr/>
        </p:nvSpPr>
        <p:spPr>
          <a:xfrm rot="16200000">
            <a:off x="4057563" y="2311816"/>
            <a:ext cx="298154" cy="5268001"/>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TextBox 29"/>
          <p:cNvSpPr txBox="1"/>
          <p:nvPr/>
        </p:nvSpPr>
        <p:spPr>
          <a:xfrm>
            <a:off x="3491057" y="5176820"/>
            <a:ext cx="1431162" cy="369333"/>
          </a:xfrm>
          <a:prstGeom prst="rect">
            <a:avLst/>
          </a:prstGeom>
          <a:noFill/>
        </p:spPr>
        <p:txBody>
          <a:bodyPr wrap="square" rtlCol="0">
            <a:spAutoFit/>
          </a:bodyPr>
          <a:lstStyle/>
          <a:p>
            <a:pPr algn="ctr"/>
            <a:r>
              <a:rPr lang="en-US" dirty="0"/>
              <a:t>6 rounds</a:t>
            </a:r>
          </a:p>
        </p:txBody>
      </p:sp>
      <p:sp>
        <p:nvSpPr>
          <p:cNvPr id="32" name="Title 1"/>
          <p:cNvSpPr txBox="1">
            <a:spLocks/>
          </p:cNvSpPr>
          <p:nvPr/>
        </p:nvSpPr>
        <p:spPr>
          <a:xfrm>
            <a:off x="838200" y="5807071"/>
            <a:ext cx="10515600"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t>But...</a:t>
            </a:r>
          </a:p>
        </p:txBody>
      </p:sp>
    </p:spTree>
    <p:extLst>
      <p:ext uri="{BB962C8B-B14F-4D97-AF65-F5344CB8AC3E}">
        <p14:creationId xmlns:p14="http://schemas.microsoft.com/office/powerpoint/2010/main" val="291378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Salsa</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5525311" y="2188075"/>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rot="16200000">
            <a:off x="7352572"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dirty="0"/>
              <a:t>4 rounds</a:t>
            </a:r>
          </a:p>
        </p:txBody>
      </p:sp>
      <p:sp>
        <p:nvSpPr>
          <p:cNvPr id="17" name="TextBox 16"/>
          <p:cNvSpPr txBox="1"/>
          <p:nvPr/>
        </p:nvSpPr>
        <p:spPr>
          <a:xfrm>
            <a:off x="6975001" y="2894678"/>
            <a:ext cx="1053289" cy="369332"/>
          </a:xfrm>
          <a:prstGeom prst="rect">
            <a:avLst/>
          </a:prstGeom>
          <a:noFill/>
        </p:spPr>
        <p:txBody>
          <a:bodyPr wrap="square" rtlCol="0">
            <a:spAutoFit/>
          </a:bodyPr>
          <a:lstStyle/>
          <a:p>
            <a:pPr algn="ctr"/>
            <a:r>
              <a:rPr lang="en-US" dirty="0"/>
              <a:t>4 rounds</a:t>
            </a:r>
          </a:p>
        </p:txBody>
      </p:sp>
      <p:sp>
        <p:nvSpPr>
          <p:cNvPr id="26" name="Right Arrow 25"/>
          <p:cNvSpPr/>
          <p:nvPr/>
        </p:nvSpPr>
        <p:spPr>
          <a:xfrm>
            <a:off x="1572639" y="4470217"/>
            <a:ext cx="5267999"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p:cNvSpPr/>
          <p:nvPr/>
        </p:nvSpPr>
        <p:spPr>
          <a:xfrm rot="16200000">
            <a:off x="4057563" y="2311816"/>
            <a:ext cx="298154" cy="5268001"/>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TextBox 29"/>
          <p:cNvSpPr txBox="1"/>
          <p:nvPr/>
        </p:nvSpPr>
        <p:spPr>
          <a:xfrm>
            <a:off x="3491057" y="5176820"/>
            <a:ext cx="1431162" cy="369333"/>
          </a:xfrm>
          <a:prstGeom prst="rect">
            <a:avLst/>
          </a:prstGeom>
          <a:noFill/>
        </p:spPr>
        <p:txBody>
          <a:bodyPr wrap="square" rtlCol="0">
            <a:spAutoFit/>
          </a:bodyPr>
          <a:lstStyle/>
          <a:p>
            <a:pPr algn="ctr"/>
            <a:r>
              <a:rPr lang="en-US" dirty="0"/>
              <a:t>6 rounds</a:t>
            </a:r>
          </a:p>
        </p:txBody>
      </p:sp>
      <p:sp>
        <p:nvSpPr>
          <p:cNvPr id="13" name="Right Arrow 12"/>
          <p:cNvSpPr/>
          <p:nvPr/>
        </p:nvSpPr>
        <p:spPr>
          <a:xfrm flipH="1">
            <a:off x="6840637" y="4470216"/>
            <a:ext cx="2637345" cy="136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e 13"/>
          <p:cNvSpPr/>
          <p:nvPr/>
        </p:nvSpPr>
        <p:spPr>
          <a:xfrm rot="16200000">
            <a:off x="8010235" y="3627143"/>
            <a:ext cx="298155" cy="2637347"/>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7632664" y="5176821"/>
            <a:ext cx="1053289" cy="369332"/>
          </a:xfrm>
          <a:prstGeom prst="rect">
            <a:avLst/>
          </a:prstGeom>
          <a:noFill/>
        </p:spPr>
        <p:txBody>
          <a:bodyPr wrap="square" rtlCol="0">
            <a:spAutoFit/>
          </a:bodyPr>
          <a:lstStyle/>
          <a:p>
            <a:pPr algn="ctr"/>
            <a:r>
              <a:rPr lang="en-US" dirty="0"/>
              <a:t>2 rounds</a:t>
            </a:r>
          </a:p>
        </p:txBody>
      </p:sp>
    </p:spTree>
    <p:extLst>
      <p:ext uri="{BB962C8B-B14F-4D97-AF65-F5344CB8AC3E}">
        <p14:creationId xmlns:p14="http://schemas.microsoft.com/office/powerpoint/2010/main" val="566083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Salsa</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5525311" y="2188075"/>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rot="16200000">
            <a:off x="7352572"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dirty="0"/>
              <a:t>4 rounds</a:t>
            </a:r>
          </a:p>
        </p:txBody>
      </p:sp>
      <p:sp>
        <p:nvSpPr>
          <p:cNvPr id="17" name="TextBox 16"/>
          <p:cNvSpPr txBox="1"/>
          <p:nvPr/>
        </p:nvSpPr>
        <p:spPr>
          <a:xfrm>
            <a:off x="6975001" y="2894678"/>
            <a:ext cx="1053289" cy="369332"/>
          </a:xfrm>
          <a:prstGeom prst="rect">
            <a:avLst/>
          </a:prstGeom>
          <a:noFill/>
        </p:spPr>
        <p:txBody>
          <a:bodyPr wrap="square" rtlCol="0">
            <a:spAutoFit/>
          </a:bodyPr>
          <a:lstStyle/>
          <a:p>
            <a:pPr algn="ctr"/>
            <a:r>
              <a:rPr lang="en-US" dirty="0"/>
              <a:t>4 rounds</a:t>
            </a:r>
          </a:p>
        </p:txBody>
      </p:sp>
      <p:sp>
        <p:nvSpPr>
          <p:cNvPr id="26" name="Right Arrow 25"/>
          <p:cNvSpPr/>
          <p:nvPr/>
        </p:nvSpPr>
        <p:spPr>
          <a:xfrm>
            <a:off x="1572640" y="4470216"/>
            <a:ext cx="4561942" cy="1361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p:cNvSpPr/>
          <p:nvPr/>
        </p:nvSpPr>
        <p:spPr>
          <a:xfrm rot="16200000">
            <a:off x="3704535" y="2664843"/>
            <a:ext cx="298156" cy="4561945"/>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TextBox 29"/>
          <p:cNvSpPr txBox="1"/>
          <p:nvPr/>
        </p:nvSpPr>
        <p:spPr>
          <a:xfrm>
            <a:off x="3138030" y="5100559"/>
            <a:ext cx="1431162" cy="369333"/>
          </a:xfrm>
          <a:prstGeom prst="rect">
            <a:avLst/>
          </a:prstGeom>
          <a:noFill/>
        </p:spPr>
        <p:txBody>
          <a:bodyPr wrap="square" rtlCol="0">
            <a:spAutoFit/>
          </a:bodyPr>
          <a:lstStyle/>
          <a:p>
            <a:pPr algn="ctr"/>
            <a:r>
              <a:rPr lang="en-US" dirty="0"/>
              <a:t>5 rounds</a:t>
            </a:r>
          </a:p>
        </p:txBody>
      </p:sp>
      <p:sp>
        <p:nvSpPr>
          <p:cNvPr id="13" name="Right Arrow 12"/>
          <p:cNvSpPr/>
          <p:nvPr/>
        </p:nvSpPr>
        <p:spPr>
          <a:xfrm flipH="1">
            <a:off x="6134582" y="4470216"/>
            <a:ext cx="3343400" cy="136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e 13"/>
          <p:cNvSpPr/>
          <p:nvPr/>
        </p:nvSpPr>
        <p:spPr>
          <a:xfrm rot="16200000">
            <a:off x="7657206" y="3274113"/>
            <a:ext cx="298157" cy="334340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7279642" y="5100560"/>
            <a:ext cx="1053289" cy="369332"/>
          </a:xfrm>
          <a:prstGeom prst="rect">
            <a:avLst/>
          </a:prstGeom>
          <a:noFill/>
        </p:spPr>
        <p:txBody>
          <a:bodyPr wrap="square" rtlCol="0">
            <a:spAutoFit/>
          </a:bodyPr>
          <a:lstStyle/>
          <a:p>
            <a:pPr algn="ctr"/>
            <a:r>
              <a:rPr lang="en-US" dirty="0"/>
              <a:t>3 rounds</a:t>
            </a:r>
          </a:p>
        </p:txBody>
      </p:sp>
    </p:spTree>
    <p:extLst>
      <p:ext uri="{BB962C8B-B14F-4D97-AF65-F5344CB8AC3E}">
        <p14:creationId xmlns:p14="http://schemas.microsoft.com/office/powerpoint/2010/main" val="161315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H="1">
            <a:off x="5525311" y="2062432"/>
            <a:ext cx="3952673"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684834" y="2062432"/>
            <a:ext cx="2840477"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rot="16200000">
            <a:off x="7352572" y="646789"/>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Left Brace 13"/>
          <p:cNvSpPr/>
          <p:nvPr/>
        </p:nvSpPr>
        <p:spPr>
          <a:xfrm rot="16200000">
            <a:off x="3955995" y="1202888"/>
            <a:ext cx="298156" cy="2840475"/>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a:off x="6946197" y="2859672"/>
            <a:ext cx="1110899" cy="369332"/>
          </a:xfrm>
          <a:prstGeom prst="rect">
            <a:avLst/>
          </a:prstGeom>
          <a:noFill/>
        </p:spPr>
        <p:txBody>
          <a:bodyPr wrap="square" rtlCol="0">
            <a:spAutoFit/>
          </a:bodyPr>
          <a:lstStyle/>
          <a:p>
            <a:pPr algn="ctr"/>
            <a:r>
              <a:rPr lang="en-US" dirty="0"/>
              <a:t>4 rounds</a:t>
            </a:r>
          </a:p>
        </p:txBody>
      </p:sp>
      <p:sp>
        <p:nvSpPr>
          <p:cNvPr id="19" name="TextBox 18"/>
          <p:cNvSpPr txBox="1"/>
          <p:nvPr/>
        </p:nvSpPr>
        <p:spPr>
          <a:xfrm>
            <a:off x="3548974" y="2859672"/>
            <a:ext cx="1117168" cy="369332"/>
          </a:xfrm>
          <a:prstGeom prst="rect">
            <a:avLst/>
          </a:prstGeom>
          <a:noFill/>
        </p:spPr>
        <p:txBody>
          <a:bodyPr wrap="square" rtlCol="0">
            <a:spAutoFit/>
          </a:bodyPr>
          <a:lstStyle/>
          <a:p>
            <a:pPr algn="ctr"/>
            <a:r>
              <a:rPr lang="en-US" dirty="0"/>
              <a:t>3 rounds</a:t>
            </a:r>
          </a:p>
        </p:txBody>
      </p:sp>
      <p:sp>
        <p:nvSpPr>
          <p:cNvPr id="20" name="Title 1"/>
          <p:cNvSpPr txBox="1">
            <a:spLocks/>
          </p:cNvSpPr>
          <p:nvPr/>
        </p:nvSpPr>
        <p:spPr>
          <a:xfrm>
            <a:off x="838200" y="524545"/>
            <a:ext cx="10515600" cy="1081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t>ChaCha</a:t>
            </a:r>
            <a:endParaRPr lang="en-US" sz="3200" dirty="0"/>
          </a:p>
        </p:txBody>
      </p:sp>
      <p:sp>
        <p:nvSpPr>
          <p:cNvPr id="21" name="Right Arrow 20"/>
          <p:cNvSpPr/>
          <p:nvPr/>
        </p:nvSpPr>
        <p:spPr>
          <a:xfrm flipH="1">
            <a:off x="6946194" y="4587640"/>
            <a:ext cx="2531787" cy="13618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684832" y="4587640"/>
            <a:ext cx="426136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Brace 22"/>
          <p:cNvSpPr/>
          <p:nvPr/>
        </p:nvSpPr>
        <p:spPr>
          <a:xfrm rot="16200000">
            <a:off x="8063014" y="3882441"/>
            <a:ext cx="298153" cy="253178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Left Brace 23"/>
          <p:cNvSpPr/>
          <p:nvPr/>
        </p:nvSpPr>
        <p:spPr>
          <a:xfrm rot="16200000">
            <a:off x="4666438" y="3017652"/>
            <a:ext cx="298154" cy="4261362"/>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p:cNvSpPr txBox="1"/>
          <p:nvPr/>
        </p:nvSpPr>
        <p:spPr>
          <a:xfrm>
            <a:off x="7512511" y="5433358"/>
            <a:ext cx="1399152" cy="369332"/>
          </a:xfrm>
          <a:prstGeom prst="rect">
            <a:avLst/>
          </a:prstGeom>
          <a:noFill/>
        </p:spPr>
        <p:txBody>
          <a:bodyPr wrap="square" rtlCol="0">
            <a:spAutoFit/>
          </a:bodyPr>
          <a:lstStyle/>
          <a:p>
            <a:pPr algn="ctr"/>
            <a:r>
              <a:rPr lang="en-US" dirty="0"/>
              <a:t>2.5 rounds</a:t>
            </a:r>
          </a:p>
        </p:txBody>
      </p:sp>
      <p:sp>
        <p:nvSpPr>
          <p:cNvPr id="26" name="TextBox 25"/>
          <p:cNvSpPr txBox="1"/>
          <p:nvPr/>
        </p:nvSpPr>
        <p:spPr>
          <a:xfrm>
            <a:off x="4105072" y="5433358"/>
            <a:ext cx="1428143" cy="369332"/>
          </a:xfrm>
          <a:prstGeom prst="rect">
            <a:avLst/>
          </a:prstGeom>
          <a:noFill/>
        </p:spPr>
        <p:txBody>
          <a:bodyPr wrap="square" rtlCol="0">
            <a:spAutoFit/>
          </a:bodyPr>
          <a:lstStyle/>
          <a:p>
            <a:pPr algn="ctr"/>
            <a:r>
              <a:rPr lang="en-US" dirty="0"/>
              <a:t>4.5 rounds</a:t>
            </a:r>
          </a:p>
        </p:txBody>
      </p:sp>
    </p:spTree>
    <p:extLst>
      <p:ext uri="{BB962C8B-B14F-4D97-AF65-F5344CB8AC3E}">
        <p14:creationId xmlns:p14="http://schemas.microsoft.com/office/powerpoint/2010/main" val="11876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184181176"/>
                  </p:ext>
                </p:extLst>
              </p:nvPr>
            </p:nvGraphicFramePr>
            <p:xfrm>
              <a:off x="1135973" y="883563"/>
              <a:ext cx="4340699" cy="1477832"/>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151</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148</m:t>
                                    </m:r>
                                  </m:sup>
                                </m:sSup>
                              </m:oMath>
                            </m:oMathPara>
                          </a14:m>
                          <a:endParaRPr lang="en-US" dirty="0"/>
                        </a:p>
                      </a:txBody>
                      <a:tcPr/>
                    </a:tc>
                    <a:extLst>
                      <a:ext uri="{0D108BD9-81ED-4DB2-BD59-A6C34878D82A}">
                        <a16:rowId xmlns:a16="http://schemas.microsoft.com/office/drawing/2014/main" val="1610507217"/>
                      </a:ext>
                    </a:extLst>
                  </a:tr>
                  <a:tr h="370265">
                    <a:tc>
                      <a:txBody>
                        <a:bodyPr/>
                        <a:lstStyle/>
                        <a:p>
                          <a:pPr algn="ctr"/>
                          <a:endParaRPr lang="en-US" b="1" dirty="0"/>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184181176"/>
                  </p:ext>
                </p:extLst>
              </p:nvPr>
            </p:nvGraphicFramePr>
            <p:xfrm>
              <a:off x="1135973" y="883563"/>
              <a:ext cx="4340699" cy="1477832"/>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109836" r="-866" b="-203279"/>
                          </a:stretch>
                        </a:blipFill>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endParaRPr lang="en-US"/>
                        </a:p>
                      </a:txBody>
                      <a:tcPr>
                        <a:blipFill>
                          <a:blip r:embed="rId3"/>
                          <a:stretch>
                            <a:fillRect l="-209091" t="-209836" r="-866" b="-103279"/>
                          </a:stretch>
                        </a:blipFill>
                      </a:tcPr>
                    </a:tc>
                    <a:extLst>
                      <a:ext uri="{0D108BD9-81ED-4DB2-BD59-A6C34878D82A}">
                        <a16:rowId xmlns:a16="http://schemas.microsoft.com/office/drawing/2014/main" val="1610507217"/>
                      </a:ext>
                    </a:extLst>
                  </a:tr>
                  <a:tr h="370265">
                    <a:tc>
                      <a:txBody>
                        <a:bodyPr/>
                        <a:lstStyle/>
                        <a:p>
                          <a:pPr algn="ctr"/>
                          <a:endParaRPr lang="en-US" b="1" dirty="0"/>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074291408"/>
                  </p:ext>
                </p:extLst>
              </p:nvPr>
            </p:nvGraphicFramePr>
            <p:xfrm>
              <a:off x="6966625" y="883563"/>
              <a:ext cx="4340699" cy="184594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251</m:t>
                                    </m:r>
                                  </m:sup>
                                </m:sSup>
                              </m:oMath>
                            </m:oMathPara>
                          </a14:m>
                          <a:endParaRPr lang="en-US" dirty="0">
                            <a:solidFill>
                              <a:schemeClr val="tx1"/>
                            </a:solidFill>
                          </a:endParaRPr>
                        </a:p>
                      </a:txBody>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250</m:t>
                                    </m:r>
                                  </m:sup>
                                </m:sSup>
                              </m:oMath>
                            </m:oMathPara>
                          </a14:m>
                          <a:endParaRPr lang="en-US" dirty="0">
                            <a:solidFill>
                              <a:schemeClr val="tx1"/>
                            </a:solidFill>
                          </a:endParaRPr>
                        </a:p>
                      </a:txBody>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245.5</m:t>
                                    </m:r>
                                  </m:sup>
                                </m:sSup>
                              </m:oMath>
                            </m:oMathPara>
                          </a14:m>
                          <a:endParaRPr lang="en-US" dirty="0">
                            <a:solidFill>
                              <a:schemeClr val="tx1"/>
                            </a:solidFill>
                          </a:endParaRPr>
                        </a:p>
                      </a:txBody>
                      <a:tcPr/>
                    </a:tc>
                    <a:extLst>
                      <a:ext uri="{0D108BD9-81ED-4DB2-BD59-A6C34878D82A}">
                        <a16:rowId xmlns:a16="http://schemas.microsoft.com/office/drawing/2014/main" val="2819345093"/>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074291408"/>
                  </p:ext>
                </p:extLst>
              </p:nvPr>
            </p:nvGraphicFramePr>
            <p:xfrm>
              <a:off x="6966625" y="883563"/>
              <a:ext cx="4340699" cy="184594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endParaRPr lang="en-US"/>
                        </a:p>
                      </a:txBody>
                      <a:tcPr>
                        <a:blipFill>
                          <a:blip r:embed="rId4"/>
                          <a:stretch>
                            <a:fillRect l="-209091" t="-109836" r="-866" b="-301639"/>
                          </a:stretch>
                        </a:blipFill>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endParaRPr lang="en-US"/>
                        </a:p>
                      </a:txBody>
                      <a:tcPr>
                        <a:blipFill>
                          <a:blip r:embed="rId4"/>
                          <a:stretch>
                            <a:fillRect l="-209091" t="-213333" r="-866" b="-206667"/>
                          </a:stretch>
                        </a:blipFill>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endParaRPr lang="en-US"/>
                        </a:p>
                      </a:txBody>
                      <a:tcPr>
                        <a:blipFill>
                          <a:blip r:embed="rId4"/>
                          <a:stretch>
                            <a:fillRect l="-209091" t="-308197" r="-866" b="-103279"/>
                          </a:stretch>
                        </a:blipFill>
                      </a:tcPr>
                    </a:tc>
                    <a:extLst>
                      <a:ext uri="{0D108BD9-81ED-4DB2-BD59-A6C34878D82A}">
                        <a16:rowId xmlns:a16="http://schemas.microsoft.com/office/drawing/2014/main" val="2819345093"/>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p:sp>
        <p:nvSpPr>
          <p:cNvPr id="12" name="Content Placeholder 6"/>
          <p:cNvSpPr txBox="1">
            <a:spLocks/>
          </p:cNvSpPr>
          <p:nvPr/>
        </p:nvSpPr>
        <p:spPr>
          <a:xfrm>
            <a:off x="2692395" y="2433669"/>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
        <p:nvSpPr>
          <p:cNvPr id="13" name="Content Placeholder 6"/>
          <p:cNvSpPr txBox="1">
            <a:spLocks/>
          </p:cNvSpPr>
          <p:nvPr/>
        </p:nvSpPr>
        <p:spPr>
          <a:xfrm>
            <a:off x="8523048" y="2861252"/>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8 rounds</a:t>
            </a:r>
          </a:p>
        </p:txBody>
      </p:sp>
    </p:spTree>
    <p:extLst>
      <p:ext uri="{BB962C8B-B14F-4D97-AF65-F5344CB8AC3E}">
        <p14:creationId xmlns:p14="http://schemas.microsoft.com/office/powerpoint/2010/main" val="2967613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151</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148</m:t>
                                    </m:r>
                                  </m:sup>
                                </m:sSup>
                              </m:oMath>
                            </m:oMathPara>
                          </a14:m>
                          <a:endParaRPr lang="en-US" dirty="0"/>
                        </a:p>
                      </a:txBody>
                      <a:tcPr/>
                    </a:tc>
                    <a:extLst>
                      <a:ext uri="{0D108BD9-81ED-4DB2-BD59-A6C34878D82A}">
                        <a16:rowId xmlns:a16="http://schemas.microsoft.com/office/drawing/2014/main" val="1610507217"/>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𝟏𝟑𝟕</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109836" r="-866" b="-222951"/>
                          </a:stretch>
                        </a:blipFill>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endParaRPr lang="en-US"/>
                        </a:p>
                      </a:txBody>
                      <a:tcPr>
                        <a:blipFill>
                          <a:blip r:embed="rId3"/>
                          <a:stretch>
                            <a:fillRect l="-209091" t="-209836" r="-866" b="-122951"/>
                          </a:stretch>
                        </a:blipFill>
                      </a:tcPr>
                    </a:tc>
                    <a:extLst>
                      <a:ext uri="{0D108BD9-81ED-4DB2-BD59-A6C34878D82A}">
                        <a16:rowId xmlns:a16="http://schemas.microsoft.com/office/drawing/2014/main" val="1610507217"/>
                      </a:ext>
                    </a:extLst>
                  </a:tr>
                  <a:tr h="371920">
                    <a:tc>
                      <a:txBody>
                        <a:bodyPr/>
                        <a:lstStyle/>
                        <a:p>
                          <a:pPr algn="ctr"/>
                          <a:r>
                            <a:rPr lang="en-US" b="1" dirty="0"/>
                            <a:t>This work</a:t>
                          </a:r>
                        </a:p>
                      </a:txBody>
                      <a:tcPr/>
                    </a:tc>
                    <a:tc>
                      <a:txBody>
                        <a:bodyPr/>
                        <a:lstStyle/>
                        <a:p>
                          <a:endParaRPr lang="en-US"/>
                        </a:p>
                      </a:txBody>
                      <a:tcPr>
                        <a:blipFill>
                          <a:blip r:embed="rId3"/>
                          <a:stretch>
                            <a:fillRect l="-209091" t="-309836"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251</m:t>
                                    </m:r>
                                  </m:sup>
                                </m:sSup>
                              </m:oMath>
                            </m:oMathPara>
                          </a14:m>
                          <a:endParaRPr lang="en-US" dirty="0">
                            <a:solidFill>
                              <a:schemeClr val="tx1"/>
                            </a:solidFill>
                          </a:endParaRPr>
                        </a:p>
                      </a:txBody>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250</m:t>
                                    </m:r>
                                  </m:sup>
                                </m:sSup>
                              </m:oMath>
                            </m:oMathPara>
                          </a14:m>
                          <a:endParaRPr lang="en-US" dirty="0">
                            <a:solidFill>
                              <a:schemeClr val="tx1"/>
                            </a:solidFill>
                          </a:endParaRPr>
                        </a:p>
                      </a:txBody>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245.5</m:t>
                                    </m:r>
                                  </m:sup>
                                </m:sSup>
                              </m:oMath>
                            </m:oMathPara>
                          </a14:m>
                          <a:endParaRPr lang="en-US" dirty="0">
                            <a:solidFill>
                              <a:schemeClr val="tx1"/>
                            </a:solidFill>
                          </a:endParaRPr>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𝟐𝟒𝟒</m:t>
                                    </m:r>
                                    <m:r>
                                      <a:rPr lang="en-US" sz="1800" b="1" i="1" smtClean="0">
                                        <a:latin typeface="Cambria Math" panose="02040503050406030204" pitchFamily="18" charset="0"/>
                                      </a:rPr>
                                      <m:t>.</m:t>
                                    </m:r>
                                    <m:r>
                                      <a:rPr lang="en-US" sz="1800" b="1" i="1" smtClean="0">
                                        <a:latin typeface="Cambria Math" panose="02040503050406030204" pitchFamily="18" charset="0"/>
                                      </a:rPr>
                                      <m:t>𝟗</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endParaRPr lang="en-US"/>
                        </a:p>
                      </a:txBody>
                      <a:tcPr>
                        <a:blipFill>
                          <a:blip r:embed="rId4"/>
                          <a:stretch>
                            <a:fillRect l="-209091" t="-109836" r="-866" b="-321311"/>
                          </a:stretch>
                        </a:blipFill>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endParaRPr lang="en-US"/>
                        </a:p>
                      </a:txBody>
                      <a:tcPr>
                        <a:blipFill>
                          <a:blip r:embed="rId4"/>
                          <a:stretch>
                            <a:fillRect l="-209091" t="-209836" r="-866" b="-221311"/>
                          </a:stretch>
                        </a:blipFill>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endParaRPr lang="en-US"/>
                        </a:p>
                      </a:txBody>
                      <a:tcPr>
                        <a:blipFill>
                          <a:blip r:embed="rId4"/>
                          <a:stretch>
                            <a:fillRect l="-209091" t="-309836" r="-866" b="-12131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409836" r="-866" b="-2131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p:sp>
        <p:nvSpPr>
          <p:cNvPr id="12" name="Content Placeholder 6"/>
          <p:cNvSpPr txBox="1">
            <a:spLocks/>
          </p:cNvSpPr>
          <p:nvPr/>
        </p:nvSpPr>
        <p:spPr>
          <a:xfrm>
            <a:off x="2692395" y="2433669"/>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
        <p:nvSpPr>
          <p:cNvPr id="13" name="Content Placeholder 6"/>
          <p:cNvSpPr txBox="1">
            <a:spLocks/>
          </p:cNvSpPr>
          <p:nvPr/>
        </p:nvSpPr>
        <p:spPr>
          <a:xfrm>
            <a:off x="8523048" y="2861252"/>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8 rounds</a:t>
            </a:r>
          </a:p>
        </p:txBody>
      </p:sp>
    </p:spTree>
    <p:extLst>
      <p:ext uri="{BB962C8B-B14F-4D97-AF65-F5344CB8AC3E}">
        <p14:creationId xmlns:p14="http://schemas.microsoft.com/office/powerpoint/2010/main" val="1347528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151</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148</m:t>
                                    </m:r>
                                  </m:sup>
                                </m:sSup>
                              </m:oMath>
                            </m:oMathPara>
                          </a14:m>
                          <a:endParaRPr lang="en-US" dirty="0"/>
                        </a:p>
                      </a:txBody>
                      <a:tcPr/>
                    </a:tc>
                    <a:extLst>
                      <a:ext uri="{0D108BD9-81ED-4DB2-BD59-A6C34878D82A}">
                        <a16:rowId xmlns:a16="http://schemas.microsoft.com/office/drawing/2014/main" val="1610507217"/>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𝟏𝟑𝟕</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109836" r="-866" b="-222951"/>
                          </a:stretch>
                        </a:blipFill>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endParaRPr lang="en-US"/>
                        </a:p>
                      </a:txBody>
                      <a:tcPr>
                        <a:blipFill>
                          <a:blip r:embed="rId3"/>
                          <a:stretch>
                            <a:fillRect l="-209091" t="-209836" r="-866" b="-122951"/>
                          </a:stretch>
                        </a:blipFill>
                      </a:tcPr>
                    </a:tc>
                    <a:extLst>
                      <a:ext uri="{0D108BD9-81ED-4DB2-BD59-A6C34878D82A}">
                        <a16:rowId xmlns:a16="http://schemas.microsoft.com/office/drawing/2014/main" val="1610507217"/>
                      </a:ext>
                    </a:extLst>
                  </a:tr>
                  <a:tr h="371920">
                    <a:tc>
                      <a:txBody>
                        <a:bodyPr/>
                        <a:lstStyle/>
                        <a:p>
                          <a:pPr algn="ctr"/>
                          <a:r>
                            <a:rPr lang="en-US" b="1" dirty="0"/>
                            <a:t>This work</a:t>
                          </a:r>
                        </a:p>
                      </a:txBody>
                      <a:tcPr/>
                    </a:tc>
                    <a:tc>
                      <a:txBody>
                        <a:bodyPr/>
                        <a:lstStyle/>
                        <a:p>
                          <a:endParaRPr lang="en-US"/>
                        </a:p>
                      </a:txBody>
                      <a:tcPr>
                        <a:blipFill>
                          <a:blip r:embed="rId3"/>
                          <a:stretch>
                            <a:fillRect l="-209091" t="-309836"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251</m:t>
                                    </m:r>
                                  </m:sup>
                                </m:sSup>
                              </m:oMath>
                            </m:oMathPara>
                          </a14:m>
                          <a:endParaRPr lang="en-US" dirty="0">
                            <a:solidFill>
                              <a:schemeClr val="tx1"/>
                            </a:solidFill>
                          </a:endParaRPr>
                        </a:p>
                      </a:txBody>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250</m:t>
                                    </m:r>
                                  </m:sup>
                                </m:sSup>
                              </m:oMath>
                            </m:oMathPara>
                          </a14:m>
                          <a:endParaRPr lang="en-US" dirty="0">
                            <a:solidFill>
                              <a:schemeClr val="tx1"/>
                            </a:solidFill>
                          </a:endParaRPr>
                        </a:p>
                      </a:txBody>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245.5</m:t>
                                    </m:r>
                                  </m:sup>
                                </m:sSup>
                              </m:oMath>
                            </m:oMathPara>
                          </a14:m>
                          <a:endParaRPr lang="en-US" dirty="0">
                            <a:solidFill>
                              <a:schemeClr val="tx1"/>
                            </a:solidFill>
                          </a:endParaRPr>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𝟐𝟒𝟒</m:t>
                                    </m:r>
                                    <m:r>
                                      <a:rPr lang="en-US" sz="1800" b="1" i="1" smtClean="0">
                                        <a:latin typeface="Cambria Math" panose="02040503050406030204" pitchFamily="18" charset="0"/>
                                      </a:rPr>
                                      <m:t>.</m:t>
                                    </m:r>
                                    <m:r>
                                      <a:rPr lang="en-US" sz="1800" b="1" i="1" smtClean="0">
                                        <a:latin typeface="Cambria Math" panose="02040503050406030204" pitchFamily="18" charset="0"/>
                                      </a:rPr>
                                      <m:t>𝟗</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endParaRPr lang="en-US"/>
                        </a:p>
                      </a:txBody>
                      <a:tcPr>
                        <a:blipFill>
                          <a:blip r:embed="rId4"/>
                          <a:stretch>
                            <a:fillRect l="-209091" t="-109836" r="-866" b="-321311"/>
                          </a:stretch>
                        </a:blipFill>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endParaRPr lang="en-US"/>
                        </a:p>
                      </a:txBody>
                      <a:tcPr>
                        <a:blipFill>
                          <a:blip r:embed="rId4"/>
                          <a:stretch>
                            <a:fillRect l="-209091" t="-209836" r="-866" b="-221311"/>
                          </a:stretch>
                        </a:blipFill>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endParaRPr lang="en-US"/>
                        </a:p>
                      </a:txBody>
                      <a:tcPr>
                        <a:blipFill>
                          <a:blip r:embed="rId4"/>
                          <a:stretch>
                            <a:fillRect l="-209091" t="-309836" r="-866" b="-12131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409836" r="-866" b="-2131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87149821"/>
                  </p:ext>
                </p:extLst>
              </p:nvPr>
            </p:nvGraphicFramePr>
            <p:xfrm>
              <a:off x="1135972" y="4518468"/>
              <a:ext cx="4340699" cy="147675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b="0" i="1" smtClean="0">
                                        <a:latin typeface="Cambria Math" panose="02040503050406030204" pitchFamily="18" charset="0"/>
                                      </a:rPr>
                                      <m:t>139</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dirty="0"/>
                            <a:t>Shi et al. (2012)</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2</m:t>
                                    </m:r>
                                  </m:e>
                                  <m:sup>
                                    <m:r>
                                      <a:rPr lang="en-US" b="0" i="1" smtClean="0">
                                        <a:solidFill>
                                          <a:schemeClr val="tx1"/>
                                        </a:solidFill>
                                        <a:latin typeface="Cambria Math" panose="02040503050406030204" pitchFamily="18" charset="0"/>
                                      </a:rPr>
                                      <m:t>136</m:t>
                                    </m:r>
                                  </m:sup>
                                </m:sSup>
                              </m:oMath>
                            </m:oMathPara>
                          </a14:m>
                          <a:endParaRPr lang="en-US" dirty="0">
                            <a:solidFill>
                              <a:schemeClr val="tx1"/>
                            </a:solidFill>
                          </a:endParaRPr>
                        </a:p>
                      </a:txBody>
                      <a:tcPr/>
                    </a:tc>
                    <a:extLst>
                      <a:ext uri="{0D108BD9-81ED-4DB2-BD59-A6C34878D82A}">
                        <a16:rowId xmlns:a16="http://schemas.microsoft.com/office/drawing/2014/main" val="2121470907"/>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10507217"/>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87149821"/>
                  </p:ext>
                </p:extLst>
              </p:nvPr>
            </p:nvGraphicFramePr>
            <p:xfrm>
              <a:off x="1135972" y="4518468"/>
              <a:ext cx="4340699" cy="147675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endParaRPr lang="en-US"/>
                        </a:p>
                      </a:txBody>
                      <a:tcPr>
                        <a:blipFill>
                          <a:blip r:embed="rId5"/>
                          <a:stretch>
                            <a:fillRect l="-209091" t="-109836" r="-866" b="-201639"/>
                          </a:stretch>
                        </a:blipFill>
                      </a:tcPr>
                    </a:tc>
                    <a:extLst>
                      <a:ext uri="{0D108BD9-81ED-4DB2-BD59-A6C34878D82A}">
                        <a16:rowId xmlns:a16="http://schemas.microsoft.com/office/drawing/2014/main" val="505564475"/>
                      </a:ext>
                    </a:extLst>
                  </a:tr>
                  <a:tr h="369189">
                    <a:tc>
                      <a:txBody>
                        <a:bodyPr/>
                        <a:lstStyle/>
                        <a:p>
                          <a:pPr algn="ctr"/>
                          <a:r>
                            <a:rPr lang="en-US" dirty="0"/>
                            <a:t>Shi et al. (2012)</a:t>
                          </a:r>
                        </a:p>
                      </a:txBody>
                      <a:tcPr/>
                    </a:tc>
                    <a:tc>
                      <a:txBody>
                        <a:bodyPr/>
                        <a:lstStyle/>
                        <a:p>
                          <a:endParaRPr lang="en-US"/>
                        </a:p>
                      </a:txBody>
                      <a:tcPr>
                        <a:blipFill>
                          <a:blip r:embed="rId5"/>
                          <a:stretch>
                            <a:fillRect l="-209091" t="-213333" r="-866" b="-105000"/>
                          </a:stretch>
                        </a:blipFill>
                      </a:tcPr>
                    </a:tc>
                    <a:extLst>
                      <a:ext uri="{0D108BD9-81ED-4DB2-BD59-A6C34878D82A}">
                        <a16:rowId xmlns:a16="http://schemas.microsoft.com/office/drawing/2014/main" val="2121470907"/>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105072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496792462"/>
                  </p:ext>
                </p:extLst>
              </p:nvPr>
            </p:nvGraphicFramePr>
            <p:xfrm>
              <a:off x="6966624" y="4518468"/>
              <a:ext cx="4340699" cy="184594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248</m:t>
                                    </m:r>
                                  </m:sup>
                                </m:sSup>
                              </m:oMath>
                            </m:oMathPara>
                          </a14:m>
                          <a:endParaRPr lang="en-US" dirty="0">
                            <a:solidFill>
                              <a:schemeClr val="tx1"/>
                            </a:solidFill>
                          </a:endParaRPr>
                        </a:p>
                      </a:txBody>
                      <a:tcPr/>
                    </a:tc>
                    <a:extLst>
                      <a:ext uri="{0D108BD9-81ED-4DB2-BD59-A6C34878D82A}">
                        <a16:rowId xmlns:a16="http://schemas.microsoft.com/office/drawing/2014/main" val="3875341896"/>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246.5</m:t>
                                    </m:r>
                                  </m:sup>
                                </m:sSup>
                              </m:oMath>
                            </m:oMathPara>
                          </a14:m>
                          <a:endParaRPr lang="en-US" dirty="0">
                            <a:solidFill>
                              <a:schemeClr val="tx1"/>
                            </a:solidFill>
                          </a:endParaRPr>
                        </a:p>
                      </a:txBody>
                      <a:tcPr/>
                    </a:tc>
                    <a:extLst>
                      <a:ext uri="{0D108BD9-81ED-4DB2-BD59-A6C34878D82A}">
                        <a16:rowId xmlns:a16="http://schemas.microsoft.com/office/drawing/2014/main" val="72497308"/>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238.9</m:t>
                                    </m:r>
                                  </m:sup>
                                </m:sSup>
                              </m:oMath>
                            </m:oMathPara>
                          </a14:m>
                          <a:endParaRPr lang="en-US" dirty="0">
                            <a:solidFill>
                              <a:schemeClr val="tx1"/>
                            </a:solidFill>
                          </a:endParaRPr>
                        </a:p>
                      </a:txBody>
                      <a:tcPr/>
                    </a:tc>
                    <a:extLst>
                      <a:ext uri="{0D108BD9-81ED-4DB2-BD59-A6C34878D82A}">
                        <a16:rowId xmlns:a16="http://schemas.microsoft.com/office/drawing/2014/main" val="1997335643"/>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496792462"/>
                  </p:ext>
                </p:extLst>
              </p:nvPr>
            </p:nvGraphicFramePr>
            <p:xfrm>
              <a:off x="6966624" y="4518468"/>
              <a:ext cx="4340699" cy="1845945"/>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endParaRPr lang="en-US"/>
                        </a:p>
                      </a:txBody>
                      <a:tcPr>
                        <a:blipFill>
                          <a:blip r:embed="rId6"/>
                          <a:stretch>
                            <a:fillRect l="-209091" t="-109836" r="-866" b="-301639"/>
                          </a:stretch>
                        </a:blipFill>
                      </a:tcPr>
                    </a:tc>
                    <a:extLst>
                      <a:ext uri="{0D108BD9-81ED-4DB2-BD59-A6C34878D82A}">
                        <a16:rowId xmlns:a16="http://schemas.microsoft.com/office/drawing/2014/main" val="3875341896"/>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endParaRPr lang="en-US"/>
                        </a:p>
                      </a:txBody>
                      <a:tcPr>
                        <a:blipFill>
                          <a:blip r:embed="rId6"/>
                          <a:stretch>
                            <a:fillRect l="-209091" t="-213333" r="-866" b="-206667"/>
                          </a:stretch>
                        </a:blipFill>
                      </a:tcPr>
                    </a:tc>
                    <a:extLst>
                      <a:ext uri="{0D108BD9-81ED-4DB2-BD59-A6C34878D82A}">
                        <a16:rowId xmlns:a16="http://schemas.microsoft.com/office/drawing/2014/main" val="72497308"/>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endParaRPr lang="en-US"/>
                        </a:p>
                      </a:txBody>
                      <a:tcPr>
                        <a:blipFill>
                          <a:blip r:embed="rId6"/>
                          <a:stretch>
                            <a:fillRect l="-209091" t="-308197" r="-866" b="-103279"/>
                          </a:stretch>
                        </a:blipFill>
                      </a:tcPr>
                    </a:tc>
                    <a:extLst>
                      <a:ext uri="{0D108BD9-81ED-4DB2-BD59-A6C34878D82A}">
                        <a16:rowId xmlns:a16="http://schemas.microsoft.com/office/drawing/2014/main" val="1997335643"/>
                      </a:ext>
                    </a:extLst>
                  </a:tr>
                  <a:tr h="3691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224637584"/>
                      </a:ext>
                    </a:extLst>
                  </a:tr>
                </a:tbl>
              </a:graphicData>
            </a:graphic>
          </p:graphicFrame>
        </mc:Fallback>
      </mc:AlternateContent>
      <p:sp>
        <p:nvSpPr>
          <p:cNvPr id="11" name="Content Placeholder 6"/>
          <p:cNvSpPr txBox="1">
            <a:spLocks/>
          </p:cNvSpPr>
          <p:nvPr/>
        </p:nvSpPr>
        <p:spPr>
          <a:xfrm>
            <a:off x="400455" y="3910424"/>
            <a:ext cx="10515600" cy="5374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ChaCha</a:t>
            </a:r>
            <a:endParaRPr lang="en-US" dirty="0"/>
          </a:p>
        </p:txBody>
      </p:sp>
      <p:sp>
        <p:nvSpPr>
          <p:cNvPr id="12" name="Content Placeholder 6"/>
          <p:cNvSpPr txBox="1">
            <a:spLocks/>
          </p:cNvSpPr>
          <p:nvPr/>
        </p:nvSpPr>
        <p:spPr>
          <a:xfrm>
            <a:off x="2692395" y="2433669"/>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
        <p:nvSpPr>
          <p:cNvPr id="13" name="Content Placeholder 6"/>
          <p:cNvSpPr txBox="1">
            <a:spLocks/>
          </p:cNvSpPr>
          <p:nvPr/>
        </p:nvSpPr>
        <p:spPr>
          <a:xfrm>
            <a:off x="8523048" y="2861252"/>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8 rounds</a:t>
            </a:r>
          </a:p>
        </p:txBody>
      </p:sp>
      <p:sp>
        <p:nvSpPr>
          <p:cNvPr id="14" name="Content Placeholder 6"/>
          <p:cNvSpPr txBox="1">
            <a:spLocks/>
          </p:cNvSpPr>
          <p:nvPr/>
        </p:nvSpPr>
        <p:spPr>
          <a:xfrm>
            <a:off x="2692395" y="6016758"/>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6 rounds</a:t>
            </a:r>
          </a:p>
        </p:txBody>
      </p:sp>
      <p:sp>
        <p:nvSpPr>
          <p:cNvPr id="15" name="Content Placeholder 6"/>
          <p:cNvSpPr txBox="1">
            <a:spLocks/>
          </p:cNvSpPr>
          <p:nvPr/>
        </p:nvSpPr>
        <p:spPr>
          <a:xfrm>
            <a:off x="8523048" y="6437763"/>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Tree>
    <p:extLst>
      <p:ext uri="{BB962C8B-B14F-4D97-AF65-F5344CB8AC3E}">
        <p14:creationId xmlns:p14="http://schemas.microsoft.com/office/powerpoint/2010/main" val="55879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135973"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151</m:t>
                                    </m:r>
                                  </m:sup>
                                </m:sSup>
                              </m:oMath>
                            </m:oMathPara>
                          </a14:m>
                          <a:endParaRPr lang="en-US" dirty="0"/>
                        </a:p>
                      </a:txBody>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m:t>
                                    </m:r>
                                  </m:e>
                                  <m:sup>
                                    <m:r>
                                      <a:rPr lang="en-US" sz="1800" b="0" i="1" smtClean="0">
                                        <a:latin typeface="Cambria Math" panose="02040503050406030204" pitchFamily="18" charset="0"/>
                                      </a:rPr>
                                      <m:t>148</m:t>
                                    </m:r>
                                  </m:sup>
                                </m:sSup>
                              </m:oMath>
                            </m:oMathPara>
                          </a14:m>
                          <a:endParaRPr lang="en-US" dirty="0"/>
                        </a:p>
                      </a:txBody>
                      <a:tcPr/>
                    </a:tc>
                    <a:extLst>
                      <a:ext uri="{0D108BD9-81ED-4DB2-BD59-A6C34878D82A}">
                        <a16:rowId xmlns:a16="http://schemas.microsoft.com/office/drawing/2014/main" val="1610507217"/>
                      </a:ext>
                    </a:extLst>
                  </a:tr>
                  <a:tr h="370265">
                    <a:tc>
                      <a:txBody>
                        <a:bodyPr/>
                        <a:lstStyle/>
                        <a:p>
                          <a:pPr algn="ctr"/>
                          <a:r>
                            <a:rPr lang="en-US" b="1" dirty="0"/>
                            <a:t>This work</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𝟏𝟑𝟕</m:t>
                                    </m:r>
                                  </m:sup>
                                </m:sSup>
                              </m:oMath>
                            </m:oMathPara>
                          </a14:m>
                          <a:endParaRPr lang="en-US" dirty="0">
                            <a:solidFill>
                              <a:schemeClr val="tx1"/>
                            </a:solidFill>
                          </a:endParaRPr>
                        </a:p>
                      </a:txBody>
                      <a:tcPr/>
                    </a:tc>
                    <a:extLst>
                      <a:ext uri="{0D108BD9-81ED-4DB2-BD59-A6C34878D82A}">
                        <a16:rowId xmlns:a16="http://schemas.microsoft.com/office/drawing/2014/main" val="2673321949"/>
                      </a:ext>
                    </a:extLst>
                  </a:tr>
                </a:tbl>
              </a:graphicData>
            </a:graphic>
          </p:graphicFrame>
        </mc:Choice>
        <mc:Fallback xmlns="">
          <p:graphicFrame>
            <p:nvGraphicFramePr>
              <p:cNvPr id="5" name="Table 4"/>
              <p:cNvGraphicFramePr>
                <a:graphicFrameLocks noGrp="1"/>
              </p:cNvGraphicFramePr>
              <p:nvPr/>
            </p:nvGraphicFramePr>
            <p:xfrm>
              <a:off x="1135973" y="883563"/>
              <a:ext cx="4340699" cy="1479487"/>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algn="ctr"/>
                          <a:r>
                            <a:rPr lang="en-US" sz="1800" dirty="0" err="1"/>
                            <a:t>Aumasson</a:t>
                          </a:r>
                          <a:r>
                            <a:rPr lang="en-US" sz="1800" dirty="0"/>
                            <a:t> et al. (2008) </a:t>
                          </a:r>
                          <a:endParaRPr lang="en-US" dirty="0"/>
                        </a:p>
                      </a:txBody>
                      <a:tcPr/>
                    </a:tc>
                    <a:tc>
                      <a:txBody>
                        <a:bodyPr/>
                        <a:lstStyle/>
                        <a:p>
                          <a:endParaRPr lang="en-US"/>
                        </a:p>
                      </a:txBody>
                      <a:tcPr>
                        <a:blipFill>
                          <a:blip r:embed="rId3"/>
                          <a:stretch>
                            <a:fillRect l="-209091" t="-109836" r="-866" b="-222951"/>
                          </a:stretch>
                        </a:blipFill>
                      </a:tcPr>
                    </a:tc>
                    <a:extLst>
                      <a:ext uri="{0D108BD9-81ED-4DB2-BD59-A6C34878D82A}">
                        <a16:rowId xmlns:a16="http://schemas.microsoft.com/office/drawing/2014/main" val="2121470907"/>
                      </a:ext>
                    </a:extLst>
                  </a:tr>
                  <a:tr h="369189">
                    <a:tc>
                      <a:txBody>
                        <a:bodyPr/>
                        <a:lstStyle/>
                        <a:p>
                          <a:pPr algn="ctr"/>
                          <a:r>
                            <a:rPr lang="en-US" sz="1800" dirty="0"/>
                            <a:t>Shi et al. (2012) </a:t>
                          </a:r>
                          <a:endParaRPr lang="en-US" dirty="0"/>
                        </a:p>
                      </a:txBody>
                      <a:tcPr/>
                    </a:tc>
                    <a:tc>
                      <a:txBody>
                        <a:bodyPr/>
                        <a:lstStyle/>
                        <a:p>
                          <a:endParaRPr lang="en-US"/>
                        </a:p>
                      </a:txBody>
                      <a:tcPr>
                        <a:blipFill>
                          <a:blip r:embed="rId3"/>
                          <a:stretch>
                            <a:fillRect l="-209091" t="-209836" r="-866" b="-122951"/>
                          </a:stretch>
                        </a:blipFill>
                      </a:tcPr>
                    </a:tc>
                    <a:extLst>
                      <a:ext uri="{0D108BD9-81ED-4DB2-BD59-A6C34878D82A}">
                        <a16:rowId xmlns:a16="http://schemas.microsoft.com/office/drawing/2014/main" val="1610507217"/>
                      </a:ext>
                    </a:extLst>
                  </a:tr>
                  <a:tr h="371920">
                    <a:tc>
                      <a:txBody>
                        <a:bodyPr/>
                        <a:lstStyle/>
                        <a:p>
                          <a:pPr algn="ctr"/>
                          <a:r>
                            <a:rPr lang="en-US" b="1" dirty="0"/>
                            <a:t>This work</a:t>
                          </a:r>
                        </a:p>
                      </a:txBody>
                      <a:tcPr/>
                    </a:tc>
                    <a:tc>
                      <a:txBody>
                        <a:bodyPr/>
                        <a:lstStyle/>
                        <a:p>
                          <a:endParaRPr lang="en-US"/>
                        </a:p>
                      </a:txBody>
                      <a:tcPr>
                        <a:blipFill>
                          <a:blip r:embed="rId3"/>
                          <a:stretch>
                            <a:fillRect l="-209091" t="-309836" r="-866" b="-22951"/>
                          </a:stretch>
                        </a:blipFill>
                      </a:tcPr>
                    </a:tc>
                    <a:extLst>
                      <a:ext uri="{0D108BD9-81ED-4DB2-BD59-A6C34878D82A}">
                        <a16:rowId xmlns:a16="http://schemas.microsoft.com/office/drawing/2014/main" val="26733219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6966625" y="883563"/>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251</m:t>
                                    </m:r>
                                  </m:sup>
                                </m:sSup>
                              </m:oMath>
                            </m:oMathPara>
                          </a14:m>
                          <a:endParaRPr lang="en-US" dirty="0">
                            <a:solidFill>
                              <a:schemeClr val="tx1"/>
                            </a:solidFill>
                          </a:endParaRPr>
                        </a:p>
                      </a:txBody>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250</m:t>
                                    </m:r>
                                  </m:sup>
                                </m:sSup>
                              </m:oMath>
                            </m:oMathPara>
                          </a14:m>
                          <a:endParaRPr lang="en-US" dirty="0">
                            <a:solidFill>
                              <a:schemeClr val="tx1"/>
                            </a:solidFill>
                          </a:endParaRPr>
                        </a:p>
                      </a:txBody>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245.5</m:t>
                                    </m:r>
                                  </m:sup>
                                </m:sSup>
                              </m:oMath>
                            </m:oMathPara>
                          </a14:m>
                          <a:endParaRPr lang="en-US" dirty="0">
                            <a:solidFill>
                              <a:schemeClr val="tx1"/>
                            </a:solidFill>
                          </a:endParaRPr>
                        </a:p>
                      </a:txBody>
                      <a:tcPr/>
                    </a:tc>
                    <a:extLst>
                      <a:ext uri="{0D108BD9-81ED-4DB2-BD59-A6C34878D82A}">
                        <a16:rowId xmlns:a16="http://schemas.microsoft.com/office/drawing/2014/main" val="281934509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𝟐𝟒𝟒</m:t>
                                    </m:r>
                                    <m:r>
                                      <a:rPr lang="en-US" sz="1800" b="1" i="1" smtClean="0">
                                        <a:latin typeface="Cambria Math" panose="02040503050406030204" pitchFamily="18" charset="0"/>
                                      </a:rPr>
                                      <m:t>.</m:t>
                                    </m:r>
                                    <m:r>
                                      <a:rPr lang="en-US" sz="1800" b="1" i="1" smtClean="0">
                                        <a:latin typeface="Cambria Math" panose="02040503050406030204" pitchFamily="18" charset="0"/>
                                      </a:rPr>
                                      <m:t>𝟗</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6" name="Table 5"/>
              <p:cNvGraphicFramePr>
                <a:graphicFrameLocks noGrp="1"/>
              </p:cNvGraphicFramePr>
              <p:nvPr/>
            </p:nvGraphicFramePr>
            <p:xfrm>
              <a:off x="6966625" y="883563"/>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endParaRPr lang="en-US"/>
                        </a:p>
                      </a:txBody>
                      <a:tcPr>
                        <a:blipFill>
                          <a:blip r:embed="rId4"/>
                          <a:stretch>
                            <a:fillRect l="-209091" t="-109836" r="-866" b="-321311"/>
                          </a:stretch>
                        </a:blipFill>
                      </a:tcPr>
                    </a:tc>
                    <a:extLst>
                      <a:ext uri="{0D108BD9-81ED-4DB2-BD59-A6C34878D82A}">
                        <a16:rowId xmlns:a16="http://schemas.microsoft.com/office/drawing/2014/main" val="2498119157"/>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endParaRPr lang="en-US"/>
                        </a:p>
                      </a:txBody>
                      <a:tcPr>
                        <a:blipFill>
                          <a:blip r:embed="rId4"/>
                          <a:stretch>
                            <a:fillRect l="-209091" t="-209836" r="-866" b="-221311"/>
                          </a:stretch>
                        </a:blipFill>
                      </a:tcPr>
                    </a:tc>
                    <a:extLst>
                      <a:ext uri="{0D108BD9-81ED-4DB2-BD59-A6C34878D82A}">
                        <a16:rowId xmlns:a16="http://schemas.microsoft.com/office/drawing/2014/main" val="1387742463"/>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endParaRPr lang="en-US"/>
                        </a:p>
                      </a:txBody>
                      <a:tcPr>
                        <a:blipFill>
                          <a:blip r:embed="rId4"/>
                          <a:stretch>
                            <a:fillRect l="-209091" t="-309836" r="-866" b="-121311"/>
                          </a:stretch>
                        </a:blipFill>
                      </a:tcPr>
                    </a:tc>
                    <a:extLst>
                      <a:ext uri="{0D108BD9-81ED-4DB2-BD59-A6C34878D82A}">
                        <a16:rowId xmlns:a16="http://schemas.microsoft.com/office/drawing/2014/main" val="2819345093"/>
                      </a:ext>
                    </a:extLst>
                  </a:tr>
                  <a:tr h="371920">
                    <a:tc>
                      <a:txBody>
                        <a:bodyPr/>
                        <a:lstStyle/>
                        <a:p>
                          <a:pPr algn="ctr"/>
                          <a:r>
                            <a:rPr lang="en-US" sz="1800" b="1" dirty="0"/>
                            <a:t>This work</a:t>
                          </a:r>
                          <a:endParaRPr lang="en-US" dirty="0"/>
                        </a:p>
                      </a:txBody>
                      <a:tcPr/>
                    </a:tc>
                    <a:tc>
                      <a:txBody>
                        <a:bodyPr/>
                        <a:lstStyle/>
                        <a:p>
                          <a:endParaRPr lang="en-US"/>
                        </a:p>
                      </a:txBody>
                      <a:tcPr>
                        <a:blipFill>
                          <a:blip r:embed="rId4"/>
                          <a:stretch>
                            <a:fillRect l="-209091" t="-409836" r="-866" b="-21311"/>
                          </a:stretch>
                        </a:blipFill>
                      </a:tcPr>
                    </a:tc>
                    <a:extLst>
                      <a:ext uri="{0D108BD9-81ED-4DB2-BD59-A6C34878D82A}">
                        <a16:rowId xmlns:a16="http://schemas.microsoft.com/office/drawing/2014/main" val="2224637584"/>
                      </a:ext>
                    </a:extLst>
                  </a:tr>
                </a:tbl>
              </a:graphicData>
            </a:graphic>
          </p:graphicFrame>
        </mc:Fallback>
      </mc:AlternateContent>
      <p:sp>
        <p:nvSpPr>
          <p:cNvPr id="7" name="Content Placeholder 6"/>
          <p:cNvSpPr>
            <a:spLocks noGrp="1"/>
          </p:cNvSpPr>
          <p:nvPr>
            <p:ph idx="1"/>
          </p:nvPr>
        </p:nvSpPr>
        <p:spPr>
          <a:xfrm>
            <a:off x="400455" y="220562"/>
            <a:ext cx="10515600" cy="537425"/>
          </a:xfrm>
        </p:spPr>
        <p:txBody>
          <a:bodyPr/>
          <a:lstStyle/>
          <a:p>
            <a:r>
              <a:rPr lang="en-US" dirty="0"/>
              <a:t>Salsa</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nvGraphicFramePr>
            <p:xfrm>
              <a:off x="1135972" y="4518468"/>
              <a:ext cx="4340699" cy="1483551"/>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b="0" i="1" smtClean="0">
                                        <a:latin typeface="Cambria Math" panose="02040503050406030204" pitchFamily="18" charset="0"/>
                                      </a:rPr>
                                      <m:t>139</m:t>
                                    </m:r>
                                  </m:sup>
                                </m:sSup>
                              </m:oMath>
                            </m:oMathPara>
                          </a14:m>
                          <a:endParaRPr lang="en-US" dirty="0"/>
                        </a:p>
                      </a:txBody>
                      <a:tcPr/>
                    </a:tc>
                    <a:extLst>
                      <a:ext uri="{0D108BD9-81ED-4DB2-BD59-A6C34878D82A}">
                        <a16:rowId xmlns:a16="http://schemas.microsoft.com/office/drawing/2014/main" val="505564475"/>
                      </a:ext>
                    </a:extLst>
                  </a:tr>
                  <a:tr h="369189">
                    <a:tc>
                      <a:txBody>
                        <a:bodyPr/>
                        <a:lstStyle/>
                        <a:p>
                          <a:pPr algn="ctr"/>
                          <a:r>
                            <a:rPr lang="en-US" dirty="0"/>
                            <a:t>Shi et al. (2012)</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2</m:t>
                                    </m:r>
                                  </m:e>
                                  <m:sup>
                                    <m:r>
                                      <a:rPr lang="en-US" b="0" i="1" smtClean="0">
                                        <a:solidFill>
                                          <a:schemeClr val="tx1"/>
                                        </a:solidFill>
                                        <a:latin typeface="Cambria Math" panose="02040503050406030204" pitchFamily="18" charset="0"/>
                                      </a:rPr>
                                      <m:t>136</m:t>
                                    </m:r>
                                  </m:sup>
                                </m:sSup>
                              </m:oMath>
                            </m:oMathPara>
                          </a14:m>
                          <a:endParaRPr lang="en-US" dirty="0">
                            <a:solidFill>
                              <a:schemeClr val="tx1"/>
                            </a:solidFill>
                          </a:endParaRPr>
                        </a:p>
                      </a:txBody>
                      <a:tcPr/>
                    </a:tc>
                    <a:extLst>
                      <a:ext uri="{0D108BD9-81ED-4DB2-BD59-A6C34878D82A}">
                        <a16:rowId xmlns:a16="http://schemas.microsoft.com/office/drawing/2014/main" val="2121470907"/>
                      </a:ext>
                    </a:extLst>
                  </a:tr>
                  <a:tr h="369189">
                    <a:tc>
                      <a:txBody>
                        <a:bodyPr/>
                        <a:lstStyle/>
                        <a:p>
                          <a:pPr algn="ctr"/>
                          <a:r>
                            <a:rPr lang="en-US" b="1" dirty="0"/>
                            <a:t>This work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a:latin typeface="Cambria Math" panose="02040503050406030204" pitchFamily="18" charset="0"/>
                                      </a:rPr>
                                      <m:t>𝟐</m:t>
                                    </m:r>
                                  </m:e>
                                  <m:sup>
                                    <m:r>
                                      <a:rPr lang="en-US" b="1" i="1" smtClean="0">
                                        <a:latin typeface="Cambria Math" panose="02040503050406030204" pitchFamily="18" charset="0"/>
                                      </a:rPr>
                                      <m:t>𝟏𝟐𝟕</m:t>
                                    </m:r>
                                    <m:r>
                                      <a:rPr lang="en-US" b="1" i="1" smtClean="0">
                                        <a:latin typeface="Cambria Math" panose="02040503050406030204" pitchFamily="18" charset="0"/>
                                      </a:rPr>
                                      <m:t>.</m:t>
                                    </m:r>
                                    <m:r>
                                      <a:rPr lang="en-US" b="1" i="1" smtClean="0">
                                        <a:latin typeface="Cambria Math" panose="02040503050406030204" pitchFamily="18" charset="0"/>
                                      </a:rPr>
                                      <m:t>𝟓</m:t>
                                    </m:r>
                                  </m:sup>
                                </m:sSup>
                              </m:oMath>
                            </m:oMathPara>
                          </a14:m>
                          <a:endParaRPr lang="en-US" dirty="0"/>
                        </a:p>
                      </a:txBody>
                      <a:tcPr/>
                    </a:tc>
                    <a:extLst>
                      <a:ext uri="{0D108BD9-81ED-4DB2-BD59-A6C34878D82A}">
                        <a16:rowId xmlns:a16="http://schemas.microsoft.com/office/drawing/2014/main" val="1610507217"/>
                      </a:ext>
                    </a:extLst>
                  </a:tr>
                </a:tbl>
              </a:graphicData>
            </a:graphic>
          </p:graphicFrame>
        </mc:Choice>
        <mc:Fallback xmlns="">
          <p:graphicFrame>
            <p:nvGraphicFramePr>
              <p:cNvPr id="9" name="Table 8"/>
              <p:cNvGraphicFramePr>
                <a:graphicFrameLocks noGrp="1"/>
              </p:cNvGraphicFramePr>
              <p:nvPr/>
            </p:nvGraphicFramePr>
            <p:xfrm>
              <a:off x="1135972" y="4518468"/>
              <a:ext cx="4340699" cy="1483551"/>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1673267957"/>
                        </a:ext>
                      </a:extLst>
                    </a:gridCol>
                    <a:gridCol w="1406728">
                      <a:extLst>
                        <a:ext uri="{9D8B030D-6E8A-4147-A177-3AD203B41FA5}">
                          <a16:colId xmlns:a16="http://schemas.microsoft.com/office/drawing/2014/main" val="3123831276"/>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173153211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Aumasson</a:t>
                          </a:r>
                          <a:r>
                            <a:rPr lang="en-US" dirty="0"/>
                            <a:t> et al. (2008)</a:t>
                          </a:r>
                        </a:p>
                      </a:txBody>
                      <a:tcPr/>
                    </a:tc>
                    <a:tc>
                      <a:txBody>
                        <a:bodyPr/>
                        <a:lstStyle/>
                        <a:p>
                          <a:endParaRPr lang="en-US"/>
                        </a:p>
                      </a:txBody>
                      <a:tcPr>
                        <a:blipFill>
                          <a:blip r:embed="rId5"/>
                          <a:stretch>
                            <a:fillRect l="-209091" t="-111667" r="-866" b="-226667"/>
                          </a:stretch>
                        </a:blipFill>
                      </a:tcPr>
                    </a:tc>
                    <a:extLst>
                      <a:ext uri="{0D108BD9-81ED-4DB2-BD59-A6C34878D82A}">
                        <a16:rowId xmlns:a16="http://schemas.microsoft.com/office/drawing/2014/main" val="505564475"/>
                      </a:ext>
                    </a:extLst>
                  </a:tr>
                  <a:tr h="369189">
                    <a:tc>
                      <a:txBody>
                        <a:bodyPr/>
                        <a:lstStyle/>
                        <a:p>
                          <a:pPr algn="ctr"/>
                          <a:r>
                            <a:rPr lang="en-US" dirty="0"/>
                            <a:t>Shi et al. (2012)</a:t>
                          </a:r>
                        </a:p>
                      </a:txBody>
                      <a:tcPr/>
                    </a:tc>
                    <a:tc>
                      <a:txBody>
                        <a:bodyPr/>
                        <a:lstStyle/>
                        <a:p>
                          <a:endParaRPr lang="en-US"/>
                        </a:p>
                      </a:txBody>
                      <a:tcPr>
                        <a:blipFill>
                          <a:blip r:embed="rId5"/>
                          <a:stretch>
                            <a:fillRect l="-209091" t="-208197" r="-866" b="-122951"/>
                          </a:stretch>
                        </a:blipFill>
                      </a:tcPr>
                    </a:tc>
                    <a:extLst>
                      <a:ext uri="{0D108BD9-81ED-4DB2-BD59-A6C34878D82A}">
                        <a16:rowId xmlns:a16="http://schemas.microsoft.com/office/drawing/2014/main" val="2121470907"/>
                      </a:ext>
                    </a:extLst>
                  </a:tr>
                  <a:tr h="375984">
                    <a:tc>
                      <a:txBody>
                        <a:bodyPr/>
                        <a:lstStyle/>
                        <a:p>
                          <a:pPr algn="ctr"/>
                          <a:r>
                            <a:rPr lang="en-US" b="1" dirty="0"/>
                            <a:t>This work </a:t>
                          </a:r>
                          <a:endParaRPr lang="en-US" dirty="0"/>
                        </a:p>
                      </a:txBody>
                      <a:tcPr/>
                    </a:tc>
                    <a:tc>
                      <a:txBody>
                        <a:bodyPr/>
                        <a:lstStyle/>
                        <a:p>
                          <a:endParaRPr lang="en-US"/>
                        </a:p>
                      </a:txBody>
                      <a:tcPr>
                        <a:blipFill>
                          <a:blip r:embed="rId5"/>
                          <a:stretch>
                            <a:fillRect l="-209091" t="-303226" r="-866" b="-20968"/>
                          </a:stretch>
                        </a:blipFill>
                      </a:tcPr>
                    </a:tc>
                    <a:extLst>
                      <a:ext uri="{0D108BD9-81ED-4DB2-BD59-A6C34878D82A}">
                        <a16:rowId xmlns:a16="http://schemas.microsoft.com/office/drawing/2014/main" val="161050721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6966624" y="4518468"/>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248</m:t>
                                    </m:r>
                                  </m:sup>
                                </m:sSup>
                              </m:oMath>
                            </m:oMathPara>
                          </a14:m>
                          <a:endParaRPr lang="en-US" dirty="0">
                            <a:solidFill>
                              <a:schemeClr val="tx1"/>
                            </a:solidFill>
                          </a:endParaRPr>
                        </a:p>
                      </a:txBody>
                      <a:tcPr/>
                    </a:tc>
                    <a:extLst>
                      <a:ext uri="{0D108BD9-81ED-4DB2-BD59-A6C34878D82A}">
                        <a16:rowId xmlns:a16="http://schemas.microsoft.com/office/drawing/2014/main" val="3875341896"/>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246.5</m:t>
                                    </m:r>
                                  </m:sup>
                                </m:sSup>
                              </m:oMath>
                            </m:oMathPara>
                          </a14:m>
                          <a:endParaRPr lang="en-US" dirty="0">
                            <a:solidFill>
                              <a:schemeClr val="tx1"/>
                            </a:solidFill>
                          </a:endParaRPr>
                        </a:p>
                      </a:txBody>
                      <a:tcPr/>
                    </a:tc>
                    <a:extLst>
                      <a:ext uri="{0D108BD9-81ED-4DB2-BD59-A6C34878D82A}">
                        <a16:rowId xmlns:a16="http://schemas.microsoft.com/office/drawing/2014/main" val="72497308"/>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e>
                                  <m:sup>
                                    <m:r>
                                      <a:rPr lang="en-US" sz="1800" b="0" i="1" smtClean="0">
                                        <a:solidFill>
                                          <a:schemeClr val="tx1"/>
                                        </a:solidFill>
                                        <a:latin typeface="Cambria Math" panose="02040503050406030204" pitchFamily="18" charset="0"/>
                                      </a:rPr>
                                      <m:t>238.9</m:t>
                                    </m:r>
                                  </m:sup>
                                </m:sSup>
                              </m:oMath>
                            </m:oMathPara>
                          </a14:m>
                          <a:endParaRPr lang="en-US" dirty="0">
                            <a:solidFill>
                              <a:schemeClr val="tx1"/>
                            </a:solidFill>
                          </a:endParaRPr>
                        </a:p>
                      </a:txBody>
                      <a:tcPr/>
                    </a:tc>
                    <a:extLst>
                      <a:ext uri="{0D108BD9-81ED-4DB2-BD59-A6C34878D82A}">
                        <a16:rowId xmlns:a16="http://schemas.microsoft.com/office/drawing/2014/main" val="1997335643"/>
                      </a:ext>
                    </a:extLst>
                  </a:tr>
                  <a:tr h="369189">
                    <a:tc>
                      <a:txBody>
                        <a:bodyPr/>
                        <a:lstStyle/>
                        <a:p>
                          <a:pPr algn="ctr"/>
                          <a:r>
                            <a:rPr lang="en-US" sz="1800" b="1" dirty="0"/>
                            <a:t>This work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b="1" i="1" smtClean="0">
                                        <a:latin typeface="Cambria Math" panose="02040503050406030204" pitchFamily="18" charset="0"/>
                                      </a:rPr>
                                    </m:ctrlPr>
                                  </m:sSupPr>
                                  <m:e>
                                    <m:r>
                                      <a:rPr lang="en-US" sz="1800" b="1" i="1">
                                        <a:latin typeface="Cambria Math" panose="02040503050406030204" pitchFamily="18" charset="0"/>
                                      </a:rPr>
                                      <m:t>𝟐</m:t>
                                    </m:r>
                                  </m:e>
                                  <m:sup>
                                    <m:r>
                                      <a:rPr lang="en-US" sz="1800" b="1" i="1" smtClean="0">
                                        <a:latin typeface="Cambria Math" panose="02040503050406030204" pitchFamily="18" charset="0"/>
                                      </a:rPr>
                                      <m:t>𝟐𝟑𝟕</m:t>
                                    </m:r>
                                    <m:r>
                                      <a:rPr lang="en-US" sz="1800" b="1" i="1" smtClean="0">
                                        <a:latin typeface="Cambria Math" panose="02040503050406030204" pitchFamily="18" charset="0"/>
                                      </a:rPr>
                                      <m:t>.</m:t>
                                    </m:r>
                                    <m:r>
                                      <a:rPr lang="en-US" sz="1800" b="1" i="1" smtClean="0">
                                        <a:latin typeface="Cambria Math" panose="02040503050406030204" pitchFamily="18" charset="0"/>
                                      </a:rPr>
                                      <m:t>𝟕</m:t>
                                    </m:r>
                                  </m:sup>
                                </m:sSup>
                              </m:oMath>
                            </m:oMathPara>
                          </a14:m>
                          <a:endParaRPr lang="en-US" dirty="0"/>
                        </a:p>
                      </a:txBody>
                      <a:tcPr/>
                    </a:tc>
                    <a:extLst>
                      <a:ext uri="{0D108BD9-81ED-4DB2-BD59-A6C34878D82A}">
                        <a16:rowId xmlns:a16="http://schemas.microsoft.com/office/drawing/2014/main" val="2224637584"/>
                      </a:ext>
                    </a:extLst>
                  </a:tr>
                </a:tbl>
              </a:graphicData>
            </a:graphic>
          </p:graphicFrame>
        </mc:Choice>
        <mc:Fallback xmlns="">
          <p:graphicFrame>
            <p:nvGraphicFramePr>
              <p:cNvPr id="10" name="Table 9"/>
              <p:cNvGraphicFramePr>
                <a:graphicFrameLocks noGrp="1"/>
              </p:cNvGraphicFramePr>
              <p:nvPr/>
            </p:nvGraphicFramePr>
            <p:xfrm>
              <a:off x="6966624" y="4518468"/>
              <a:ext cx="4340699" cy="1848676"/>
            </p:xfrm>
            <a:graphic>
              <a:graphicData uri="http://schemas.openxmlformats.org/drawingml/2006/table">
                <a:tbl>
                  <a:tblPr firstRow="1" bandRow="1">
                    <a:tableStyleId>{5940675A-B579-460E-94D1-54222C63F5DA}</a:tableStyleId>
                  </a:tblPr>
                  <a:tblGrid>
                    <a:gridCol w="2933971">
                      <a:extLst>
                        <a:ext uri="{9D8B030D-6E8A-4147-A177-3AD203B41FA5}">
                          <a16:colId xmlns:a16="http://schemas.microsoft.com/office/drawing/2014/main" val="2817078586"/>
                        </a:ext>
                      </a:extLst>
                    </a:gridCol>
                    <a:gridCol w="1406728">
                      <a:extLst>
                        <a:ext uri="{9D8B030D-6E8A-4147-A177-3AD203B41FA5}">
                          <a16:colId xmlns:a16="http://schemas.microsoft.com/office/drawing/2014/main" val="2626111403"/>
                        </a:ext>
                      </a:extLst>
                    </a:gridCol>
                  </a:tblGrid>
                  <a:tr h="369189">
                    <a:tc>
                      <a:txBody>
                        <a:bodyPr/>
                        <a:lstStyle/>
                        <a:p>
                          <a:pPr algn="ctr"/>
                          <a:r>
                            <a:rPr lang="en-US" dirty="0"/>
                            <a:t>Reference</a:t>
                          </a:r>
                        </a:p>
                      </a:txBody>
                      <a:tcPr>
                        <a:solidFill>
                          <a:schemeClr val="bg1">
                            <a:lumMod val="75000"/>
                          </a:schemeClr>
                        </a:solidFill>
                      </a:tcPr>
                    </a:tc>
                    <a:tc>
                      <a:txBody>
                        <a:bodyPr/>
                        <a:lstStyle/>
                        <a:p>
                          <a:pPr algn="ctr"/>
                          <a:r>
                            <a:rPr lang="en-US" dirty="0"/>
                            <a:t>Time</a:t>
                          </a:r>
                        </a:p>
                      </a:txBody>
                      <a:tcPr>
                        <a:solidFill>
                          <a:schemeClr val="bg1">
                            <a:lumMod val="75000"/>
                          </a:schemeClr>
                        </a:solidFill>
                      </a:tcPr>
                    </a:tc>
                    <a:extLst>
                      <a:ext uri="{0D108BD9-81ED-4DB2-BD59-A6C34878D82A}">
                        <a16:rowId xmlns:a16="http://schemas.microsoft.com/office/drawing/2014/main" val="2756644768"/>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Aumasson</a:t>
                          </a:r>
                          <a:r>
                            <a:rPr lang="en-US" sz="1800" dirty="0">
                              <a:solidFill>
                                <a:schemeClr val="tx1"/>
                              </a:solidFill>
                            </a:rPr>
                            <a:t> et al. (2008) </a:t>
                          </a:r>
                          <a:endParaRPr lang="en-US" dirty="0">
                            <a:solidFill>
                              <a:schemeClr val="tx1"/>
                            </a:solidFill>
                          </a:endParaRPr>
                        </a:p>
                      </a:txBody>
                      <a:tcPr/>
                    </a:tc>
                    <a:tc>
                      <a:txBody>
                        <a:bodyPr/>
                        <a:lstStyle/>
                        <a:p>
                          <a:endParaRPr lang="en-US"/>
                        </a:p>
                      </a:txBody>
                      <a:tcPr>
                        <a:blipFill>
                          <a:blip r:embed="rId6"/>
                          <a:stretch>
                            <a:fillRect l="-209091" t="-111667" r="-866" b="-326667"/>
                          </a:stretch>
                        </a:blipFill>
                      </a:tcPr>
                    </a:tc>
                    <a:extLst>
                      <a:ext uri="{0D108BD9-81ED-4DB2-BD59-A6C34878D82A}">
                        <a16:rowId xmlns:a16="http://schemas.microsoft.com/office/drawing/2014/main" val="3875341896"/>
                      </a:ext>
                    </a:extLst>
                  </a:tr>
                  <a:tr h="36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Shi et al. (2012)</a:t>
                          </a:r>
                        </a:p>
                      </a:txBody>
                      <a:tcPr/>
                    </a:tc>
                    <a:tc>
                      <a:txBody>
                        <a:bodyPr/>
                        <a:lstStyle/>
                        <a:p>
                          <a:endParaRPr lang="en-US"/>
                        </a:p>
                      </a:txBody>
                      <a:tcPr>
                        <a:blipFill>
                          <a:blip r:embed="rId6"/>
                          <a:stretch>
                            <a:fillRect l="-209091" t="-208197" r="-866" b="-221311"/>
                          </a:stretch>
                        </a:blipFill>
                      </a:tcPr>
                    </a:tc>
                    <a:extLst>
                      <a:ext uri="{0D108BD9-81ED-4DB2-BD59-A6C34878D82A}">
                        <a16:rowId xmlns:a16="http://schemas.microsoft.com/office/drawing/2014/main" val="72497308"/>
                      </a:ext>
                    </a:extLst>
                  </a:tr>
                  <a:tr h="369189">
                    <a:tc>
                      <a:txBody>
                        <a:bodyPr/>
                        <a:lstStyle/>
                        <a:p>
                          <a:pPr algn="ctr"/>
                          <a:r>
                            <a:rPr lang="en-US" sz="1800" dirty="0">
                              <a:solidFill>
                                <a:schemeClr val="tx1"/>
                              </a:solidFill>
                            </a:rPr>
                            <a:t>Maitra(2016) </a:t>
                          </a:r>
                          <a:endParaRPr lang="en-US" dirty="0">
                            <a:solidFill>
                              <a:schemeClr val="tx1"/>
                            </a:solidFill>
                          </a:endParaRPr>
                        </a:p>
                      </a:txBody>
                      <a:tcPr/>
                    </a:tc>
                    <a:tc>
                      <a:txBody>
                        <a:bodyPr/>
                        <a:lstStyle/>
                        <a:p>
                          <a:endParaRPr lang="en-US"/>
                        </a:p>
                      </a:txBody>
                      <a:tcPr>
                        <a:blipFill>
                          <a:blip r:embed="rId6"/>
                          <a:stretch>
                            <a:fillRect l="-209091" t="-308197" r="-866" b="-121311"/>
                          </a:stretch>
                        </a:blipFill>
                      </a:tcPr>
                    </a:tc>
                    <a:extLst>
                      <a:ext uri="{0D108BD9-81ED-4DB2-BD59-A6C34878D82A}">
                        <a16:rowId xmlns:a16="http://schemas.microsoft.com/office/drawing/2014/main" val="1997335643"/>
                      </a:ext>
                    </a:extLst>
                  </a:tr>
                  <a:tr h="371920">
                    <a:tc>
                      <a:txBody>
                        <a:bodyPr/>
                        <a:lstStyle/>
                        <a:p>
                          <a:pPr algn="ctr"/>
                          <a:r>
                            <a:rPr lang="en-US" sz="1800" b="1" dirty="0"/>
                            <a:t>This work</a:t>
                          </a:r>
                          <a:endParaRPr lang="en-US" dirty="0"/>
                        </a:p>
                      </a:txBody>
                      <a:tcPr/>
                    </a:tc>
                    <a:tc>
                      <a:txBody>
                        <a:bodyPr/>
                        <a:lstStyle/>
                        <a:p>
                          <a:endParaRPr lang="en-US"/>
                        </a:p>
                      </a:txBody>
                      <a:tcPr>
                        <a:blipFill>
                          <a:blip r:embed="rId6"/>
                          <a:stretch>
                            <a:fillRect l="-209091" t="-408197" r="-866" b="-21311"/>
                          </a:stretch>
                        </a:blipFill>
                      </a:tcPr>
                    </a:tc>
                    <a:extLst>
                      <a:ext uri="{0D108BD9-81ED-4DB2-BD59-A6C34878D82A}">
                        <a16:rowId xmlns:a16="http://schemas.microsoft.com/office/drawing/2014/main" val="2224637584"/>
                      </a:ext>
                    </a:extLst>
                  </a:tr>
                </a:tbl>
              </a:graphicData>
            </a:graphic>
          </p:graphicFrame>
        </mc:Fallback>
      </mc:AlternateContent>
      <p:sp>
        <p:nvSpPr>
          <p:cNvPr id="11" name="Content Placeholder 6"/>
          <p:cNvSpPr txBox="1">
            <a:spLocks/>
          </p:cNvSpPr>
          <p:nvPr/>
        </p:nvSpPr>
        <p:spPr>
          <a:xfrm>
            <a:off x="400455" y="3910424"/>
            <a:ext cx="10515600" cy="5374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ChaCha</a:t>
            </a:r>
            <a:endParaRPr lang="en-US" dirty="0"/>
          </a:p>
        </p:txBody>
      </p:sp>
      <p:sp>
        <p:nvSpPr>
          <p:cNvPr id="12" name="Content Placeholder 6"/>
          <p:cNvSpPr txBox="1">
            <a:spLocks/>
          </p:cNvSpPr>
          <p:nvPr/>
        </p:nvSpPr>
        <p:spPr>
          <a:xfrm>
            <a:off x="2692395" y="2433669"/>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
        <p:nvSpPr>
          <p:cNvPr id="13" name="Content Placeholder 6"/>
          <p:cNvSpPr txBox="1">
            <a:spLocks/>
          </p:cNvSpPr>
          <p:nvPr/>
        </p:nvSpPr>
        <p:spPr>
          <a:xfrm>
            <a:off x="8523048" y="2861252"/>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8 rounds</a:t>
            </a:r>
          </a:p>
        </p:txBody>
      </p:sp>
      <p:sp>
        <p:nvSpPr>
          <p:cNvPr id="14" name="Content Placeholder 6"/>
          <p:cNvSpPr txBox="1">
            <a:spLocks/>
          </p:cNvSpPr>
          <p:nvPr/>
        </p:nvSpPr>
        <p:spPr>
          <a:xfrm>
            <a:off x="2692395" y="6016758"/>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6 rounds</a:t>
            </a:r>
          </a:p>
        </p:txBody>
      </p:sp>
      <p:sp>
        <p:nvSpPr>
          <p:cNvPr id="15" name="Content Placeholder 6"/>
          <p:cNvSpPr txBox="1">
            <a:spLocks/>
          </p:cNvSpPr>
          <p:nvPr/>
        </p:nvSpPr>
        <p:spPr>
          <a:xfrm>
            <a:off x="8523048" y="6437763"/>
            <a:ext cx="1227849" cy="3137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7 rounds</a:t>
            </a:r>
          </a:p>
        </p:txBody>
      </p:sp>
    </p:spTree>
    <p:extLst>
      <p:ext uri="{BB962C8B-B14F-4D97-AF65-F5344CB8AC3E}">
        <p14:creationId xmlns:p14="http://schemas.microsoft.com/office/powerpoint/2010/main" val="1274793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3961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799" y="781050"/>
            <a:ext cx="7923604" cy="5434013"/>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928" b="10566"/>
          <a:stretch/>
        </p:blipFill>
        <p:spPr>
          <a:xfrm>
            <a:off x="8102082" y="1787291"/>
            <a:ext cx="3356541" cy="3871413"/>
          </a:xfrm>
          <a:prstGeom prst="rect">
            <a:avLst/>
          </a:prstGeom>
          <a:ln w="38100">
            <a:solidFill>
              <a:schemeClr val="tx1"/>
            </a:solidFill>
          </a:ln>
        </p:spPr>
      </p:pic>
      <p:cxnSp>
        <p:nvCxnSpPr>
          <p:cNvPr id="6" name="Straight Connector 5"/>
          <p:cNvCxnSpPr/>
          <p:nvPr/>
        </p:nvCxnSpPr>
        <p:spPr>
          <a:xfrm flipH="1">
            <a:off x="5837602" y="1722461"/>
            <a:ext cx="2264480" cy="141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37601" y="3798343"/>
            <a:ext cx="2264481" cy="186036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838200" y="365125"/>
            <a:ext cx="10515600" cy="1325563"/>
          </a:xfrm>
        </p:spPr>
        <p:txBody>
          <a:bodyPr/>
          <a:lstStyle/>
          <a:p>
            <a:r>
              <a:rPr lang="en-US" dirty="0"/>
              <a:t>Structure</a:t>
            </a:r>
            <a:endParaRPr lang="en-IN" dirty="0"/>
          </a:p>
        </p:txBody>
      </p:sp>
      <p:sp>
        <p:nvSpPr>
          <p:cNvPr id="11" name="TextBox 10"/>
          <p:cNvSpPr txBox="1"/>
          <p:nvPr/>
        </p:nvSpPr>
        <p:spPr>
          <a:xfrm>
            <a:off x="228600" y="4210050"/>
            <a:ext cx="4457700" cy="2554545"/>
          </a:xfrm>
          <a:prstGeom prst="rect">
            <a:avLst/>
          </a:prstGeom>
          <a:noFill/>
        </p:spPr>
        <p:txBody>
          <a:bodyPr wrap="square" rtlCol="0">
            <a:spAutoFit/>
          </a:bodyPr>
          <a:lstStyle/>
          <a:p>
            <a:r>
              <a:rPr lang="en-US" sz="3200" dirty="0">
                <a:latin typeface="+mj-lt"/>
              </a:rPr>
              <a:t>Easy to implement.</a:t>
            </a:r>
          </a:p>
          <a:p>
            <a:endParaRPr lang="en-US" sz="3200" dirty="0">
              <a:latin typeface="+mj-lt"/>
            </a:endParaRPr>
          </a:p>
          <a:p>
            <a:r>
              <a:rPr lang="en-US" sz="3200" dirty="0">
                <a:latin typeface="+mj-lt"/>
              </a:rPr>
              <a:t>Fast on PCs.</a:t>
            </a:r>
          </a:p>
          <a:p>
            <a:endParaRPr lang="en-US" sz="3200" dirty="0">
              <a:latin typeface="+mj-lt"/>
            </a:endParaRPr>
          </a:p>
          <a:p>
            <a:r>
              <a:rPr lang="en-US" sz="3200" dirty="0">
                <a:latin typeface="+mj-lt"/>
              </a:rPr>
              <a:t>No security guarantees.</a:t>
            </a:r>
          </a:p>
        </p:txBody>
      </p:sp>
      <p:sp>
        <p:nvSpPr>
          <p:cNvPr id="2" name="TextBox 1"/>
          <p:cNvSpPr txBox="1"/>
          <p:nvPr/>
        </p:nvSpPr>
        <p:spPr>
          <a:xfrm>
            <a:off x="7974957" y="5671860"/>
            <a:ext cx="3923817" cy="261610"/>
          </a:xfrm>
          <a:prstGeom prst="rect">
            <a:avLst/>
          </a:prstGeom>
          <a:noFill/>
        </p:spPr>
        <p:txBody>
          <a:bodyPr wrap="square" rtlCol="0">
            <a:spAutoFit/>
          </a:bodyPr>
          <a:lstStyle/>
          <a:p>
            <a:r>
              <a:rPr lang="en-US" sz="1100" dirty="0"/>
              <a:t>https://en.wikipedia.org/wiki/File:Salsa_round_function.svg</a:t>
            </a:r>
          </a:p>
        </p:txBody>
      </p:sp>
    </p:spTree>
    <p:extLst>
      <p:ext uri="{BB962C8B-B14F-4D97-AF65-F5344CB8AC3E}">
        <p14:creationId xmlns:p14="http://schemas.microsoft.com/office/powerpoint/2010/main" val="1824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3458"/>
            <a:ext cx="10515600" cy="5563505"/>
          </a:xfrm>
        </p:spPr>
        <p:txBody>
          <a:bodyPr/>
          <a:lstStyle/>
          <a:p>
            <a:r>
              <a:rPr lang="en-US" dirty="0">
                <a:latin typeface="+mj-lt"/>
              </a:rPr>
              <a:t>We obtain biases in Salsa and </a:t>
            </a:r>
            <a:r>
              <a:rPr lang="en-US" dirty="0" err="1">
                <a:latin typeface="+mj-lt"/>
              </a:rPr>
              <a:t>ChaCha</a:t>
            </a:r>
            <a:r>
              <a:rPr lang="en-US" dirty="0">
                <a:latin typeface="+mj-lt"/>
              </a:rPr>
              <a:t> not obtained for almost a decade. Develop a theory on how to do this.</a:t>
            </a:r>
          </a:p>
          <a:p>
            <a:endParaRPr lang="en-US" dirty="0">
              <a:latin typeface="+mj-lt"/>
            </a:endParaRPr>
          </a:p>
          <a:p>
            <a:r>
              <a:rPr lang="en-US" dirty="0">
                <a:latin typeface="+mj-lt"/>
              </a:rPr>
              <a:t>Improve attacks on some reduced round versions, importantly moving some to practical realms.</a:t>
            </a:r>
          </a:p>
          <a:p>
            <a:endParaRPr lang="en-US" dirty="0">
              <a:latin typeface="+mj-lt"/>
            </a:endParaRPr>
          </a:p>
          <a:p>
            <a:r>
              <a:rPr lang="en-US" dirty="0">
                <a:latin typeface="+mj-lt"/>
              </a:rPr>
              <a:t>A different method to partition the key space could potentially improve our attacks in both </a:t>
            </a:r>
            <a:r>
              <a:rPr lang="en-US" b="1" dirty="0">
                <a:latin typeface="+mj-lt"/>
              </a:rPr>
              <a:t>complexity</a:t>
            </a:r>
            <a:r>
              <a:rPr lang="en-US" dirty="0">
                <a:latin typeface="+mj-lt"/>
              </a:rPr>
              <a:t> and </a:t>
            </a:r>
            <a:r>
              <a:rPr lang="en-US" b="1" dirty="0">
                <a:latin typeface="+mj-lt"/>
              </a:rPr>
              <a:t>rounds</a:t>
            </a:r>
            <a:r>
              <a:rPr lang="en-US" dirty="0">
                <a:latin typeface="+mj-lt"/>
              </a:rPr>
              <a:t>.</a:t>
            </a:r>
          </a:p>
          <a:p>
            <a:endParaRPr lang="en-US" dirty="0">
              <a:latin typeface="+mj-lt"/>
            </a:endParaRPr>
          </a:p>
          <a:p>
            <a:r>
              <a:rPr lang="en-US" dirty="0">
                <a:solidFill>
                  <a:srgbClr val="FF0000"/>
                </a:solidFill>
                <a:latin typeface="+mj-lt"/>
              </a:rPr>
              <a:t>(or is this inherent to this kind </a:t>
            </a:r>
            <a:r>
              <a:rPr lang="en-US">
                <a:solidFill>
                  <a:srgbClr val="FF0000"/>
                </a:solidFill>
                <a:latin typeface="+mj-lt"/>
              </a:rPr>
              <a:t>of cryptanalysis?)</a:t>
            </a:r>
            <a:endParaRPr lang="en-IN" dirty="0">
              <a:solidFill>
                <a:srgbClr val="FF0000"/>
              </a:solidFill>
              <a:latin typeface="+mj-lt"/>
            </a:endParaRPr>
          </a:p>
        </p:txBody>
      </p:sp>
    </p:spTree>
    <p:extLst>
      <p:ext uri="{BB962C8B-B14F-4D97-AF65-F5344CB8AC3E}">
        <p14:creationId xmlns:p14="http://schemas.microsoft.com/office/powerpoint/2010/main" val="10454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Questions?</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2681490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794313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449705"/>
            <a:ext cx="10515600" cy="5727258"/>
          </a:xfrm>
        </p:spPr>
        <p:txBody>
          <a:bodyPr>
            <a:normAutofit lnSpcReduction="10000"/>
          </a:bodyPr>
          <a:lstStyle/>
          <a:p>
            <a:r>
              <a:rPr lang="en-IN" sz="1800" dirty="0"/>
              <a:t>[C05] Paul Crowley. </a:t>
            </a:r>
            <a:r>
              <a:rPr lang="en-IN" sz="1800" i="1" dirty="0"/>
              <a:t>“Truncated differential cryptanalysis of five rounds of Salsa20"</a:t>
            </a:r>
            <a:r>
              <a:rPr lang="en-IN" sz="1800" dirty="0"/>
              <a:t>. In: IACR Cryptology </a:t>
            </a:r>
            <a:r>
              <a:rPr lang="en-IN" sz="1800" dirty="0" err="1"/>
              <a:t>ePrint</a:t>
            </a:r>
            <a:r>
              <a:rPr lang="en-IN" sz="1800" dirty="0"/>
              <a:t> Archive 2005 (2005), p. 375. url:  http : / /eprint.iacr.org/2005/375.</a:t>
            </a:r>
          </a:p>
          <a:p>
            <a:endParaRPr lang="en-IN" sz="1800" dirty="0"/>
          </a:p>
          <a:p>
            <a:r>
              <a:rPr lang="en-US" sz="1800" dirty="0"/>
              <a:t>[FMB</a:t>
            </a:r>
            <a:r>
              <a:rPr lang="en-US" sz="2400" baseline="30000" dirty="0"/>
              <a:t>+</a:t>
            </a:r>
            <a:r>
              <a:rPr lang="en-US" sz="1800" dirty="0"/>
              <a:t>06] </a:t>
            </a:r>
            <a:r>
              <a:rPr lang="en-IN" sz="1800" dirty="0"/>
              <a:t>Simon Fischer, Willi Meier, Come </a:t>
            </a:r>
            <a:r>
              <a:rPr lang="en-IN" sz="1800" dirty="0" err="1"/>
              <a:t>Berbain</a:t>
            </a:r>
            <a:r>
              <a:rPr lang="en-IN" sz="1800" dirty="0"/>
              <a:t>, Jean-Francois </a:t>
            </a:r>
            <a:r>
              <a:rPr lang="en-IN" sz="1800" dirty="0" err="1"/>
              <a:t>Biasse</a:t>
            </a:r>
            <a:r>
              <a:rPr lang="en-IN" sz="1800" dirty="0"/>
              <a:t>, and Matthew J. B. Robshaw. </a:t>
            </a:r>
            <a:r>
              <a:rPr lang="en-IN" sz="1800" i="1" dirty="0"/>
              <a:t>“Non-randomness in </a:t>
            </a:r>
            <a:r>
              <a:rPr lang="en-IN" sz="1800" i="1" dirty="0" err="1"/>
              <a:t>eSTREAM</a:t>
            </a:r>
            <a:r>
              <a:rPr lang="en-IN" sz="1800" i="1" dirty="0"/>
              <a:t> Candidates Salsa20 and TSC-4"</a:t>
            </a:r>
            <a:r>
              <a:rPr lang="en-IN" sz="1800" dirty="0"/>
              <a:t>.  In: Progress in Cryptology - INDOCRYPT 2006, 7th International Conference on Cryptology in India, Kolkata, India, December 11-13, 2006, Proceedings. </a:t>
            </a:r>
          </a:p>
          <a:p>
            <a:endParaRPr lang="en-US" sz="1800" dirty="0"/>
          </a:p>
          <a:p>
            <a:r>
              <a:rPr lang="en-US" sz="1800" dirty="0"/>
              <a:t>[TSK</a:t>
            </a:r>
            <a:r>
              <a:rPr lang="en-US" sz="1800" baseline="30000" dirty="0"/>
              <a:t>+</a:t>
            </a:r>
            <a:r>
              <a:rPr lang="en-US" sz="1800" dirty="0"/>
              <a:t>07] </a:t>
            </a:r>
            <a:r>
              <a:rPr lang="en-IN" sz="1800" dirty="0" err="1"/>
              <a:t>Yukiyasu</a:t>
            </a:r>
            <a:r>
              <a:rPr lang="en-IN" sz="1800" dirty="0"/>
              <a:t> </a:t>
            </a:r>
            <a:r>
              <a:rPr lang="en-IN" sz="1800" dirty="0" err="1"/>
              <a:t>Tsunoo</a:t>
            </a:r>
            <a:r>
              <a:rPr lang="en-IN" sz="1800" dirty="0"/>
              <a:t>, </a:t>
            </a:r>
            <a:r>
              <a:rPr lang="en-IN" sz="1800" dirty="0" err="1"/>
              <a:t>Teruo</a:t>
            </a:r>
            <a:r>
              <a:rPr lang="en-IN" sz="1800" dirty="0"/>
              <a:t> Saito, Hiroyasu Kubo, Tomoyasu </a:t>
            </a:r>
            <a:r>
              <a:rPr lang="en-IN" sz="1800" dirty="0" err="1"/>
              <a:t>Suzaki</a:t>
            </a:r>
            <a:r>
              <a:rPr lang="en-IN" sz="1800" dirty="0"/>
              <a:t>, and Hiroki Nakashima. </a:t>
            </a:r>
            <a:r>
              <a:rPr lang="en-IN" sz="1800" i="1" dirty="0"/>
              <a:t>“Differential Cryptanalysis of Salsa20/8”</a:t>
            </a:r>
            <a:r>
              <a:rPr lang="en-IN" sz="1800" dirty="0"/>
              <a:t>. 2007.  url: http://ecrypt.eu.org/stream/papersdir/2007/010.pdf.</a:t>
            </a:r>
          </a:p>
          <a:p>
            <a:endParaRPr lang="en-US" sz="1800" dirty="0"/>
          </a:p>
          <a:p>
            <a:r>
              <a:rPr lang="en-US" sz="1800" dirty="0"/>
              <a:t>[AFK</a:t>
            </a:r>
            <a:r>
              <a:rPr lang="en-US" sz="1800" baseline="30000" dirty="0"/>
              <a:t>+</a:t>
            </a:r>
            <a:r>
              <a:rPr lang="en-US" sz="1800" dirty="0"/>
              <a:t>08] </a:t>
            </a:r>
            <a:r>
              <a:rPr lang="en-IN" sz="1800" dirty="0"/>
              <a:t>Jean-Philippe </a:t>
            </a:r>
            <a:r>
              <a:rPr lang="en-IN" sz="1800" dirty="0" err="1"/>
              <a:t>Aumasson</a:t>
            </a:r>
            <a:r>
              <a:rPr lang="en-IN" sz="1800" dirty="0"/>
              <a:t>, Simon Fischer, </a:t>
            </a:r>
            <a:r>
              <a:rPr lang="en-IN" sz="1800" dirty="0" err="1"/>
              <a:t>Shahram</a:t>
            </a:r>
            <a:r>
              <a:rPr lang="en-IN" sz="1800" dirty="0"/>
              <a:t> </a:t>
            </a:r>
            <a:r>
              <a:rPr lang="en-IN" sz="1800" dirty="0" err="1"/>
              <a:t>Khazaei</a:t>
            </a:r>
            <a:r>
              <a:rPr lang="en-IN" sz="1800" dirty="0"/>
              <a:t>, Willi Meier, and Christian </a:t>
            </a:r>
            <a:r>
              <a:rPr lang="en-IN" sz="1800" dirty="0" err="1"/>
              <a:t>Rechberger</a:t>
            </a:r>
            <a:r>
              <a:rPr lang="en-IN" sz="1800" dirty="0"/>
              <a:t>. </a:t>
            </a:r>
            <a:r>
              <a:rPr lang="en-IN" sz="1800" i="1" dirty="0"/>
              <a:t>“New features of Latin dances: analysis of Salsa, </a:t>
            </a:r>
            <a:r>
              <a:rPr lang="en-IN" sz="1800" i="1" dirty="0" err="1"/>
              <a:t>ChaCha</a:t>
            </a:r>
            <a:r>
              <a:rPr lang="en-IN" sz="1800" i="1" dirty="0"/>
              <a:t>, and Rumba"</a:t>
            </a:r>
            <a:r>
              <a:rPr lang="en-IN" sz="1800" dirty="0"/>
              <a:t>. In: Fast Software Encryption. Springer. 2008.</a:t>
            </a:r>
          </a:p>
          <a:p>
            <a:endParaRPr lang="en-US" sz="1800" dirty="0"/>
          </a:p>
          <a:p>
            <a:r>
              <a:rPr lang="en-US" sz="1800" dirty="0"/>
              <a:t>[SZF</a:t>
            </a:r>
            <a:r>
              <a:rPr lang="en-US" sz="1800" baseline="30000" dirty="0"/>
              <a:t>+</a:t>
            </a:r>
            <a:r>
              <a:rPr lang="en-US" sz="1800" dirty="0"/>
              <a:t>12] </a:t>
            </a:r>
            <a:r>
              <a:rPr lang="en-IN" sz="1800" dirty="0" err="1"/>
              <a:t>Zhenqing</a:t>
            </a:r>
            <a:r>
              <a:rPr lang="en-IN" sz="1800" dirty="0"/>
              <a:t> Shi, Bin Zhang, </a:t>
            </a:r>
            <a:r>
              <a:rPr lang="en-IN" sz="1800" dirty="0" err="1"/>
              <a:t>Dengguo</a:t>
            </a:r>
            <a:r>
              <a:rPr lang="en-IN" sz="1800" dirty="0"/>
              <a:t> Feng, and </a:t>
            </a:r>
            <a:r>
              <a:rPr lang="en-IN" sz="1800" dirty="0" err="1"/>
              <a:t>Wenling</a:t>
            </a:r>
            <a:r>
              <a:rPr lang="en-IN" sz="1800" dirty="0"/>
              <a:t> Wu.</a:t>
            </a:r>
            <a:r>
              <a:rPr lang="en-IN" sz="1800" i="1" dirty="0"/>
              <a:t> “Improved Key Recovery Attacks on Reduced-Round Salsa20 and </a:t>
            </a:r>
            <a:r>
              <a:rPr lang="en-IN" sz="1800" i="1" dirty="0" err="1"/>
              <a:t>ChaCha</a:t>
            </a:r>
            <a:r>
              <a:rPr lang="en-IN" sz="1800" i="1" dirty="0"/>
              <a:t>"</a:t>
            </a:r>
            <a:r>
              <a:rPr lang="en-IN" sz="1800" dirty="0"/>
              <a:t>. In: Information Security and Cryptology - ICISC 2012 - 15th International Conference, Seoul, Korea, November 28-30, 2012, Revised Selected Papers. </a:t>
            </a:r>
            <a:endParaRPr lang="en-US" sz="1800" dirty="0"/>
          </a:p>
        </p:txBody>
      </p:sp>
    </p:spTree>
    <p:extLst>
      <p:ext uri="{BB962C8B-B14F-4D97-AF65-F5344CB8AC3E}">
        <p14:creationId xmlns:p14="http://schemas.microsoft.com/office/powerpoint/2010/main" val="743750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449705"/>
            <a:ext cx="10515600" cy="5727258"/>
          </a:xfrm>
        </p:spPr>
        <p:txBody>
          <a:bodyPr>
            <a:normAutofit/>
          </a:bodyPr>
          <a:lstStyle/>
          <a:p>
            <a:r>
              <a:rPr lang="en-IN" sz="1800" dirty="0"/>
              <a:t>[MPM15] </a:t>
            </a:r>
            <a:r>
              <a:rPr lang="en-IN" sz="1800" dirty="0" err="1"/>
              <a:t>Subhamoy</a:t>
            </a:r>
            <a:r>
              <a:rPr lang="en-IN" sz="1800" dirty="0"/>
              <a:t> </a:t>
            </a:r>
            <a:r>
              <a:rPr lang="en-IN" sz="1800" dirty="0" err="1"/>
              <a:t>Maitra</a:t>
            </a:r>
            <a:r>
              <a:rPr lang="en-IN" sz="1800" dirty="0"/>
              <a:t>, </a:t>
            </a:r>
            <a:r>
              <a:rPr lang="en-IN" sz="1800" dirty="0" err="1"/>
              <a:t>Goutam</a:t>
            </a:r>
            <a:r>
              <a:rPr lang="en-IN" sz="1800" dirty="0"/>
              <a:t> Paul, and Willi Meier. </a:t>
            </a:r>
            <a:r>
              <a:rPr lang="en-IN" sz="1800" i="1" dirty="0"/>
              <a:t>“Salsa20 Cryptanalysis: New Moves and Revisiting Old Styles"</a:t>
            </a:r>
            <a:r>
              <a:rPr lang="en-IN" sz="1800" dirty="0"/>
              <a:t>. In: WCC 2015, the Ninth International Workshop on Coding and Cryptography, April 13-17, 2015, Paris, France. </a:t>
            </a:r>
          </a:p>
          <a:p>
            <a:endParaRPr lang="en-IN" sz="1800" dirty="0"/>
          </a:p>
          <a:p>
            <a:r>
              <a:rPr lang="en-US" sz="1800" dirty="0"/>
              <a:t>[Mai16] </a:t>
            </a:r>
            <a:r>
              <a:rPr lang="en-IN" sz="1800" dirty="0" err="1"/>
              <a:t>Subhamoy</a:t>
            </a:r>
            <a:r>
              <a:rPr lang="en-IN" sz="1800" dirty="0"/>
              <a:t> </a:t>
            </a:r>
            <a:r>
              <a:rPr lang="en-IN" sz="1800" dirty="0" err="1"/>
              <a:t>Maitra</a:t>
            </a:r>
            <a:r>
              <a:rPr lang="en-IN" sz="1800" dirty="0"/>
              <a:t>. </a:t>
            </a:r>
            <a:r>
              <a:rPr lang="en-IN" sz="1800" i="1" dirty="0"/>
              <a:t>“Chosen IV cryptanalysis on reduced round </a:t>
            </a:r>
            <a:r>
              <a:rPr lang="en-IN" sz="1800" i="1" dirty="0" err="1"/>
              <a:t>ChaCha</a:t>
            </a:r>
            <a:r>
              <a:rPr lang="en-IN" sz="1800" i="1" dirty="0"/>
              <a:t> and Salsa"</a:t>
            </a:r>
            <a:r>
              <a:rPr lang="en-IN" sz="1800" dirty="0"/>
              <a:t>. In: Discrete Applied Mathematics 208 (2016).</a:t>
            </a:r>
            <a:endParaRPr lang="en-US" sz="1800" dirty="0"/>
          </a:p>
        </p:txBody>
      </p:sp>
    </p:spTree>
    <p:extLst>
      <p:ext uri="{BB962C8B-B14F-4D97-AF65-F5344CB8AC3E}">
        <p14:creationId xmlns:p14="http://schemas.microsoft.com/office/powerpoint/2010/main" val="1363226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Appendix</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3204980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endParaRPr lang="en-IN" dirty="0"/>
          </a:p>
        </p:txBody>
      </p:sp>
      <p:cxnSp>
        <p:nvCxnSpPr>
          <p:cNvPr id="5" name="Straight Arrow Connector 4"/>
          <p:cNvCxnSpPr/>
          <p:nvPr/>
        </p:nvCxnSpPr>
        <p:spPr>
          <a:xfrm>
            <a:off x="906440" y="2813931"/>
            <a:ext cx="10512000"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63775" y="2952430"/>
            <a:ext cx="1378424" cy="1200329"/>
          </a:xfrm>
          <a:prstGeom prst="rect">
            <a:avLst/>
          </a:prstGeom>
          <a:noFill/>
        </p:spPr>
        <p:txBody>
          <a:bodyPr wrap="square" rtlCol="0">
            <a:spAutoFit/>
          </a:bodyPr>
          <a:lstStyle/>
          <a:p>
            <a:r>
              <a:rPr lang="en-US" dirty="0">
                <a:solidFill>
                  <a:srgbClr val="FF0000"/>
                </a:solidFill>
              </a:rPr>
              <a:t>Salsa20 proposed by Dan Bernstein</a:t>
            </a:r>
            <a:endParaRPr lang="en-IN" dirty="0">
              <a:solidFill>
                <a:srgbClr val="FF0000"/>
              </a:solidFill>
            </a:endParaRPr>
          </a:p>
        </p:txBody>
      </p:sp>
      <p:cxnSp>
        <p:nvCxnSpPr>
          <p:cNvPr id="8" name="Straight Connector 7"/>
          <p:cNvCxnSpPr/>
          <p:nvPr/>
        </p:nvCxnSpPr>
        <p:spPr>
          <a:xfrm>
            <a:off x="906440" y="281393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4967" y="2352266"/>
            <a:ext cx="1187355" cy="461665"/>
          </a:xfrm>
          <a:prstGeom prst="rect">
            <a:avLst/>
          </a:prstGeom>
          <a:noFill/>
        </p:spPr>
        <p:txBody>
          <a:bodyPr wrap="square" rtlCol="0">
            <a:spAutoFit/>
          </a:bodyPr>
          <a:lstStyle/>
          <a:p>
            <a:r>
              <a:rPr lang="en-US" sz="2400" dirty="0"/>
              <a:t>2005</a:t>
            </a:r>
            <a:endParaRPr lang="en-IN" sz="2400" dirty="0"/>
          </a:p>
        </p:txBody>
      </p:sp>
      <p:cxnSp>
        <p:nvCxnSpPr>
          <p:cNvPr id="11" name="Straight Connector 10"/>
          <p:cNvCxnSpPr/>
          <p:nvPr/>
        </p:nvCxnSpPr>
        <p:spPr>
          <a:xfrm>
            <a:off x="906440" y="2709265"/>
            <a:ext cx="0" cy="243165"/>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121088" y="2704747"/>
            <a:ext cx="0" cy="243165"/>
          </a:xfrm>
          <a:prstGeom prst="line">
            <a:avLst/>
          </a:prstGeom>
          <a:ln w="38100"/>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721902" y="2340891"/>
            <a:ext cx="1187355" cy="461665"/>
          </a:xfrm>
          <a:prstGeom prst="rect">
            <a:avLst/>
          </a:prstGeom>
          <a:noFill/>
        </p:spPr>
        <p:txBody>
          <a:bodyPr wrap="square" rtlCol="0">
            <a:spAutoFit/>
          </a:bodyPr>
          <a:lstStyle/>
          <a:p>
            <a:r>
              <a:rPr lang="en-US" sz="2400" dirty="0"/>
              <a:t>2006</a:t>
            </a:r>
            <a:endParaRPr lang="en-IN" sz="2400" dirty="0"/>
          </a:p>
        </p:txBody>
      </p:sp>
      <p:sp>
        <p:nvSpPr>
          <p:cNvPr id="16" name="TextBox 15"/>
          <p:cNvSpPr txBox="1"/>
          <p:nvPr/>
        </p:nvSpPr>
        <p:spPr>
          <a:xfrm>
            <a:off x="163775" y="4291257"/>
            <a:ext cx="1378424" cy="646331"/>
          </a:xfrm>
          <a:prstGeom prst="rect">
            <a:avLst/>
          </a:prstGeom>
          <a:noFill/>
        </p:spPr>
        <p:txBody>
          <a:bodyPr wrap="square" rtlCol="0">
            <a:spAutoFit/>
          </a:bodyPr>
          <a:lstStyle/>
          <a:p>
            <a:r>
              <a:rPr lang="en-US" dirty="0"/>
              <a:t>Five Round Attack [C05]</a:t>
            </a:r>
            <a:endParaRPr lang="en-IN" dirty="0"/>
          </a:p>
        </p:txBody>
      </p:sp>
      <p:sp>
        <p:nvSpPr>
          <p:cNvPr id="17" name="TextBox 16"/>
          <p:cNvSpPr txBox="1"/>
          <p:nvPr/>
        </p:nvSpPr>
        <p:spPr>
          <a:xfrm>
            <a:off x="1571771" y="3078881"/>
            <a:ext cx="1378424" cy="923330"/>
          </a:xfrm>
          <a:prstGeom prst="rect">
            <a:avLst/>
          </a:prstGeom>
          <a:noFill/>
        </p:spPr>
        <p:txBody>
          <a:bodyPr wrap="square" rtlCol="0">
            <a:spAutoFit/>
          </a:bodyPr>
          <a:lstStyle/>
          <a:p>
            <a:r>
              <a:rPr lang="en-US" dirty="0"/>
              <a:t>Six Round Attack [FMB</a:t>
            </a:r>
            <a:r>
              <a:rPr lang="en-US" baseline="30000" dirty="0"/>
              <a:t>+</a:t>
            </a:r>
            <a:r>
              <a:rPr lang="en-US" dirty="0"/>
              <a:t>06]</a:t>
            </a:r>
            <a:endParaRPr lang="en-IN" dirty="0"/>
          </a:p>
        </p:txBody>
      </p:sp>
      <p:cxnSp>
        <p:nvCxnSpPr>
          <p:cNvPr id="18" name="Straight Connector 17"/>
          <p:cNvCxnSpPr/>
          <p:nvPr/>
        </p:nvCxnSpPr>
        <p:spPr>
          <a:xfrm>
            <a:off x="3543855" y="2733374"/>
            <a:ext cx="0" cy="243165"/>
          </a:xfrm>
          <a:prstGeom prst="line">
            <a:avLst/>
          </a:prstGeom>
          <a:ln w="38100"/>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3144669" y="2369518"/>
            <a:ext cx="1187355" cy="461665"/>
          </a:xfrm>
          <a:prstGeom prst="rect">
            <a:avLst/>
          </a:prstGeom>
          <a:noFill/>
        </p:spPr>
        <p:txBody>
          <a:bodyPr wrap="square" rtlCol="0">
            <a:spAutoFit/>
          </a:bodyPr>
          <a:lstStyle/>
          <a:p>
            <a:r>
              <a:rPr lang="en-US" sz="2400" dirty="0"/>
              <a:t>2007</a:t>
            </a:r>
            <a:endParaRPr lang="en-IN" sz="2400" dirty="0"/>
          </a:p>
        </p:txBody>
      </p:sp>
      <p:sp>
        <p:nvSpPr>
          <p:cNvPr id="20" name="TextBox 19"/>
          <p:cNvSpPr txBox="1"/>
          <p:nvPr/>
        </p:nvSpPr>
        <p:spPr>
          <a:xfrm>
            <a:off x="3073008" y="3092395"/>
            <a:ext cx="1477381" cy="923330"/>
          </a:xfrm>
          <a:prstGeom prst="rect">
            <a:avLst/>
          </a:prstGeom>
          <a:noFill/>
        </p:spPr>
        <p:txBody>
          <a:bodyPr wrap="square" rtlCol="0">
            <a:spAutoFit/>
          </a:bodyPr>
          <a:lstStyle/>
          <a:p>
            <a:r>
              <a:rPr lang="en-US" dirty="0"/>
              <a:t>Seven Round Attack [TSK</a:t>
            </a:r>
            <a:r>
              <a:rPr lang="en-US" baseline="30000" dirty="0"/>
              <a:t>+</a:t>
            </a:r>
            <a:r>
              <a:rPr lang="en-US" dirty="0"/>
              <a:t>07]</a:t>
            </a:r>
            <a:endParaRPr lang="en-IN" dirty="0"/>
          </a:p>
        </p:txBody>
      </p:sp>
      <p:sp>
        <p:nvSpPr>
          <p:cNvPr id="21" name="TextBox 20"/>
          <p:cNvSpPr txBox="1"/>
          <p:nvPr/>
        </p:nvSpPr>
        <p:spPr>
          <a:xfrm>
            <a:off x="3073008" y="4384772"/>
            <a:ext cx="1477381" cy="923330"/>
          </a:xfrm>
          <a:prstGeom prst="rect">
            <a:avLst/>
          </a:prstGeom>
          <a:noFill/>
        </p:spPr>
        <p:txBody>
          <a:bodyPr wrap="square" rtlCol="0">
            <a:spAutoFit/>
          </a:bodyPr>
          <a:lstStyle/>
          <a:p>
            <a:r>
              <a:rPr lang="en-US" dirty="0">
                <a:solidFill>
                  <a:srgbClr val="FF0000"/>
                </a:solidFill>
              </a:rPr>
              <a:t>Salsa20/12 accepted into </a:t>
            </a:r>
            <a:r>
              <a:rPr lang="en-US" dirty="0" err="1">
                <a:solidFill>
                  <a:srgbClr val="FF0000"/>
                </a:solidFill>
              </a:rPr>
              <a:t>eStream</a:t>
            </a:r>
            <a:endParaRPr lang="en-IN" dirty="0">
              <a:solidFill>
                <a:srgbClr val="FF0000"/>
              </a:solidFill>
            </a:endParaRPr>
          </a:p>
        </p:txBody>
      </p:sp>
      <p:cxnSp>
        <p:nvCxnSpPr>
          <p:cNvPr id="22" name="Straight Connector 21"/>
          <p:cNvCxnSpPr/>
          <p:nvPr/>
        </p:nvCxnSpPr>
        <p:spPr>
          <a:xfrm>
            <a:off x="5374935" y="2708352"/>
            <a:ext cx="0" cy="243165"/>
          </a:xfrm>
          <a:prstGeom prst="line">
            <a:avLst/>
          </a:prstGeom>
          <a:ln w="38100"/>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4975749" y="2344496"/>
            <a:ext cx="1187355" cy="461665"/>
          </a:xfrm>
          <a:prstGeom prst="rect">
            <a:avLst/>
          </a:prstGeom>
          <a:noFill/>
        </p:spPr>
        <p:txBody>
          <a:bodyPr wrap="square" rtlCol="0">
            <a:spAutoFit/>
          </a:bodyPr>
          <a:lstStyle/>
          <a:p>
            <a:r>
              <a:rPr lang="en-US" sz="2400" dirty="0"/>
              <a:t>2008</a:t>
            </a:r>
            <a:endParaRPr lang="en-IN" sz="2400" dirty="0"/>
          </a:p>
        </p:txBody>
      </p:sp>
      <p:sp>
        <p:nvSpPr>
          <p:cNvPr id="24" name="TextBox 23"/>
          <p:cNvSpPr txBox="1"/>
          <p:nvPr/>
        </p:nvSpPr>
        <p:spPr>
          <a:xfrm>
            <a:off x="4672073" y="4425029"/>
            <a:ext cx="2206399" cy="1200329"/>
          </a:xfrm>
          <a:prstGeom prst="rect">
            <a:avLst/>
          </a:prstGeom>
          <a:noFill/>
        </p:spPr>
        <p:txBody>
          <a:bodyPr wrap="square" rtlCol="0">
            <a:spAutoFit/>
          </a:bodyPr>
          <a:lstStyle/>
          <a:p>
            <a:r>
              <a:rPr lang="en-US" dirty="0"/>
              <a:t>8 Round Attack on Salsa, 7 round attack on </a:t>
            </a:r>
            <a:r>
              <a:rPr lang="en-US" dirty="0" err="1"/>
              <a:t>ChaCha</a:t>
            </a:r>
            <a:r>
              <a:rPr lang="en-US" dirty="0"/>
              <a:t> using PNBs [AFK</a:t>
            </a:r>
            <a:r>
              <a:rPr lang="en-US" baseline="30000" dirty="0"/>
              <a:t>+</a:t>
            </a:r>
            <a:r>
              <a:rPr lang="en-US" dirty="0"/>
              <a:t>08]</a:t>
            </a:r>
            <a:endParaRPr lang="en-IN" dirty="0"/>
          </a:p>
        </p:txBody>
      </p:sp>
      <p:sp>
        <p:nvSpPr>
          <p:cNvPr id="25" name="TextBox 24"/>
          <p:cNvSpPr txBox="1"/>
          <p:nvPr/>
        </p:nvSpPr>
        <p:spPr>
          <a:xfrm>
            <a:off x="4672075" y="3089558"/>
            <a:ext cx="1824261" cy="1200329"/>
          </a:xfrm>
          <a:prstGeom prst="rect">
            <a:avLst/>
          </a:prstGeom>
          <a:noFill/>
        </p:spPr>
        <p:txBody>
          <a:bodyPr wrap="square" rtlCol="0">
            <a:spAutoFit/>
          </a:bodyPr>
          <a:lstStyle/>
          <a:p>
            <a:r>
              <a:rPr lang="en-US" dirty="0">
                <a:solidFill>
                  <a:srgbClr val="FF0000"/>
                </a:solidFill>
              </a:rPr>
              <a:t>ChaCha20 proposed as improvement over Salsa.</a:t>
            </a:r>
            <a:endParaRPr lang="en-IN" dirty="0"/>
          </a:p>
        </p:txBody>
      </p:sp>
      <p:cxnSp>
        <p:nvCxnSpPr>
          <p:cNvPr id="26" name="Straight Connector 25"/>
          <p:cNvCxnSpPr/>
          <p:nvPr/>
        </p:nvCxnSpPr>
        <p:spPr>
          <a:xfrm>
            <a:off x="8035104" y="2716122"/>
            <a:ext cx="0" cy="243165"/>
          </a:xfrm>
          <a:prstGeom prst="line">
            <a:avLst/>
          </a:prstGeom>
          <a:ln w="38100"/>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7635918" y="2352266"/>
            <a:ext cx="1187355" cy="461665"/>
          </a:xfrm>
          <a:prstGeom prst="rect">
            <a:avLst/>
          </a:prstGeom>
          <a:noFill/>
        </p:spPr>
        <p:txBody>
          <a:bodyPr wrap="square" rtlCol="0">
            <a:spAutoFit/>
          </a:bodyPr>
          <a:lstStyle/>
          <a:p>
            <a:r>
              <a:rPr lang="en-US" sz="2400" dirty="0"/>
              <a:t>2012</a:t>
            </a:r>
            <a:endParaRPr lang="en-IN" sz="2400" dirty="0"/>
          </a:p>
        </p:txBody>
      </p:sp>
      <p:sp>
        <p:nvSpPr>
          <p:cNvPr id="28" name="TextBox 27"/>
          <p:cNvSpPr txBox="1"/>
          <p:nvPr/>
        </p:nvSpPr>
        <p:spPr>
          <a:xfrm>
            <a:off x="6878472" y="3093056"/>
            <a:ext cx="2206399" cy="923330"/>
          </a:xfrm>
          <a:prstGeom prst="rect">
            <a:avLst/>
          </a:prstGeom>
          <a:noFill/>
        </p:spPr>
        <p:txBody>
          <a:bodyPr wrap="square" rtlCol="0">
            <a:spAutoFit/>
          </a:bodyPr>
          <a:lstStyle/>
          <a:p>
            <a:r>
              <a:rPr lang="en-US" dirty="0"/>
              <a:t>Improved attacks on Salsa and </a:t>
            </a:r>
            <a:r>
              <a:rPr lang="en-US" dirty="0" err="1"/>
              <a:t>ChaCha</a:t>
            </a:r>
            <a:r>
              <a:rPr lang="en-US" dirty="0"/>
              <a:t> [SZF</a:t>
            </a:r>
            <a:r>
              <a:rPr lang="en-US" baseline="30000" dirty="0"/>
              <a:t>+</a:t>
            </a:r>
            <a:r>
              <a:rPr lang="en-US" dirty="0"/>
              <a:t>12]</a:t>
            </a:r>
            <a:endParaRPr lang="en-IN" dirty="0"/>
          </a:p>
        </p:txBody>
      </p:sp>
      <p:cxnSp>
        <p:nvCxnSpPr>
          <p:cNvPr id="29" name="Straight Connector 28"/>
          <p:cNvCxnSpPr/>
          <p:nvPr/>
        </p:nvCxnSpPr>
        <p:spPr>
          <a:xfrm>
            <a:off x="10139140" y="2704746"/>
            <a:ext cx="0" cy="243165"/>
          </a:xfrm>
          <a:prstGeom prst="line">
            <a:avLst/>
          </a:prstGeom>
          <a:ln w="38100"/>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9739954" y="2340890"/>
            <a:ext cx="1187355" cy="461665"/>
          </a:xfrm>
          <a:prstGeom prst="rect">
            <a:avLst/>
          </a:prstGeom>
          <a:noFill/>
        </p:spPr>
        <p:txBody>
          <a:bodyPr wrap="square" rtlCol="0">
            <a:spAutoFit/>
          </a:bodyPr>
          <a:lstStyle/>
          <a:p>
            <a:r>
              <a:rPr lang="en-US" sz="2400" dirty="0"/>
              <a:t>2016</a:t>
            </a:r>
            <a:endParaRPr lang="en-IN" sz="2400" dirty="0"/>
          </a:p>
        </p:txBody>
      </p:sp>
      <p:sp>
        <p:nvSpPr>
          <p:cNvPr id="31" name="TextBox 30"/>
          <p:cNvSpPr txBox="1"/>
          <p:nvPr/>
        </p:nvSpPr>
        <p:spPr>
          <a:xfrm>
            <a:off x="8982508" y="3081680"/>
            <a:ext cx="2206399" cy="923330"/>
          </a:xfrm>
          <a:prstGeom prst="rect">
            <a:avLst/>
          </a:prstGeom>
          <a:noFill/>
        </p:spPr>
        <p:txBody>
          <a:bodyPr wrap="square" rtlCol="0">
            <a:spAutoFit/>
          </a:bodyPr>
          <a:lstStyle/>
          <a:p>
            <a:r>
              <a:rPr lang="en-US" dirty="0"/>
              <a:t>Best known attacks on Salsa20/8 and ChaCha20/7 [Mai16]</a:t>
            </a:r>
            <a:endParaRPr lang="en-IN" dirty="0"/>
          </a:p>
        </p:txBody>
      </p:sp>
      <p:sp>
        <p:nvSpPr>
          <p:cNvPr id="33" name="TextBox 32"/>
          <p:cNvSpPr txBox="1"/>
          <p:nvPr/>
        </p:nvSpPr>
        <p:spPr>
          <a:xfrm>
            <a:off x="9357261" y="4429756"/>
            <a:ext cx="2206399" cy="369332"/>
          </a:xfrm>
          <a:prstGeom prst="rect">
            <a:avLst/>
          </a:prstGeom>
          <a:noFill/>
        </p:spPr>
        <p:txBody>
          <a:bodyPr wrap="square" rtlCol="0">
            <a:spAutoFit/>
          </a:bodyPr>
          <a:lstStyle/>
          <a:p>
            <a:r>
              <a:rPr lang="en-US" dirty="0">
                <a:solidFill>
                  <a:srgbClr val="00B050"/>
                </a:solidFill>
              </a:rPr>
              <a:t>This Work</a:t>
            </a:r>
            <a:endParaRPr lang="en-IN" dirty="0">
              <a:solidFill>
                <a:srgbClr val="00B050"/>
              </a:solidFill>
            </a:endParaRPr>
          </a:p>
        </p:txBody>
      </p:sp>
    </p:spTree>
    <p:extLst>
      <p:ext uri="{BB962C8B-B14F-4D97-AF65-F5344CB8AC3E}">
        <p14:creationId xmlns:p14="http://schemas.microsoft.com/office/powerpoint/2010/main" val="126611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9" grpId="0"/>
      <p:bldP spid="20" grpId="0"/>
      <p:bldP spid="21" grpId="0"/>
      <p:bldP spid="23" grpId="0"/>
      <p:bldP spid="24" grpId="0"/>
      <p:bldP spid="25" grpId="0"/>
      <p:bldP spid="27" grpId="0"/>
      <p:bldP spid="28" grpId="0"/>
      <p:bldP spid="30" grpId="0"/>
      <p:bldP spid="31"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Non Randomness</a:t>
            </a:r>
            <a:endParaRPr lang="en-IN" dirty="0"/>
          </a:p>
        </p:txBody>
      </p:sp>
      <p:sp>
        <p:nvSpPr>
          <p:cNvPr id="7" name="Text Placeholder 6"/>
          <p:cNvSpPr>
            <a:spLocks noGrp="1"/>
          </p:cNvSpPr>
          <p:nvPr>
            <p:ph type="body" idx="1"/>
          </p:nvPr>
        </p:nvSpPr>
        <p:spPr/>
        <p:txBody>
          <a:bodyPr/>
          <a:lstStyle/>
          <a:p>
            <a:endParaRPr lang="en-IN"/>
          </a:p>
        </p:txBody>
      </p:sp>
    </p:spTree>
    <p:extLst>
      <p:ext uri="{BB962C8B-B14F-4D97-AF65-F5344CB8AC3E}">
        <p14:creationId xmlns:p14="http://schemas.microsoft.com/office/powerpoint/2010/main" val="373204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652337" y="5128039"/>
                <a:ext cx="3345026" cy="1534010"/>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(0)</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r>
                                  <m:e>
                                    <m:r>
                                      <a:rPr lang="en-US" sz="2000" b="0" i="1" smtClean="0">
                                        <a:solidFill>
                                          <a:srgbClr val="FF0000"/>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solidFill>
                                          <a:srgbClr val="FF0000"/>
                                        </a:solidFill>
                                        <a:latin typeface="Cambria Math" panose="02040503050406030204" pitchFamily="18" charset="0"/>
                                      </a:rPr>
                                      <m:t>?</m:t>
                                    </m:r>
                                  </m:e>
                                  <m:e>
                                    <m:r>
                                      <a:rPr lang="en-US" sz="2000" b="0" i="1" smtClean="0">
                                        <a:solidFill>
                                          <a:srgbClr val="FF0000"/>
                                        </a:solidFill>
                                        <a:latin typeface="Cambria Math" panose="02040503050406030204" pitchFamily="18" charset="0"/>
                                      </a:rPr>
                                      <m:t>?</m:t>
                                    </m:r>
                                  </m:e>
                                </m:mr>
                                <m:mr>
                                  <m:e>
                                    <m:r>
                                      <a:rPr lang="en-US" sz="2000" b="0" i="1" smtClean="0">
                                        <a:solidFill>
                                          <a:srgbClr val="FF0000"/>
                                        </a:solidFill>
                                        <a:latin typeface="Cambria Math" panose="02040503050406030204" pitchFamily="18" charset="0"/>
                                      </a:rPr>
                                      <m:t>?</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r>
                            <m:e>
                              <m:r>
                                <a:rPr lang="en-US" sz="2000" b="0" i="1" smtClean="0">
                                  <a:latin typeface="Cambria Math" panose="02040503050406030204" pitchFamily="18" charset="0"/>
                                </a:rPr>
                                <m:t>0</m:t>
                              </m:r>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
                      </m:e>
                    </m:d>
                  </m:oMath>
                </a14:m>
                <a:endParaRPr lang="en-IN" sz="2000" dirty="0"/>
              </a:p>
              <a:p>
                <a:endParaRPr lang="en-IN"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52337" y="5128039"/>
                <a:ext cx="3345026" cy="1534010"/>
              </a:xfrm>
              <a:prstGeom prst="rect">
                <a:avLst/>
              </a:prstGeom>
              <a:blipFill rotWithShape="0">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52337" y="3488255"/>
                <a:ext cx="3015916" cy="1352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m>
                                  <m:mPr>
                                    <m:mcs>
                                      <m:mc>
                                        <m:mcPr>
                                          <m:count m:val="1"/>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0</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3</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mr>
                                </m:m>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a:rPr lang="en-US" sz="2000" i="1">
                                              <a:latin typeface="Cambria Math" panose="02040503050406030204" pitchFamily="18" charset="0"/>
                                            </a:rPr>
                                            <m:t>11</m:t>
                                          </m:r>
                                        </m:sub>
                                      </m:sSub>
                                    </m:e>
                                  </m:mr>
                                </m:m>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5</m:t>
                                    </m:r>
                                  </m:sub>
                                </m:sSub>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6</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7</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3</m:t>
                                          </m:r>
                                        </m:sub>
                                      </m:sSub>
                                    </m:e>
                                  </m:mr>
                                </m:m>
                              </m:e>
                            </m:mr>
                          </m:m>
                        </m:e>
                      </m:d>
                    </m:oMath>
                  </m:oMathPara>
                </a14:m>
                <a:endParaRPr lang="en-IN"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52337" y="3488255"/>
                <a:ext cx="3015916" cy="1352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52337" y="699352"/>
                <a:ext cx="2935706" cy="12885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0</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0</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1</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7</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3</m:t>
                                          </m:r>
                                        </m:sub>
                                      </m:sSub>
                                    </m:e>
                                  </m:mr>
                                </m:m>
                              </m:e>
                            </m:mr>
                          </m:m>
                        </m:e>
                      </m:d>
                    </m:oMath>
                  </m:oMathPara>
                </a14:m>
                <a:endParaRPr lang="en-IN"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52337" y="699352"/>
                <a:ext cx="2935706" cy="12885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38278" y="5158817"/>
                <a:ext cx="3345026" cy="1503232"/>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e>
                                    <m:r>
                                      <a:rPr lang="en-US" sz="2000" b="0" i="1" smtClean="0">
                                        <a:solidFill>
                                          <a:schemeClr val="tx1"/>
                                        </a:solidFill>
                                        <a:latin typeface="Cambria Math" panose="02040503050406030204" pitchFamily="18" charset="0"/>
                                      </a:rPr>
                                      <m:t>?</m:t>
                                    </m:r>
                                  </m:e>
                                  <m:e>
                                    <m:r>
                                      <a:rPr lang="en-US" sz="2000" b="0" i="1" smtClean="0">
                                        <a:solidFill>
                                          <a:schemeClr val="tx1"/>
                                        </a:solidFill>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r>
                            <m:e>
                              <m:r>
                                <a:rPr lang="en-US" sz="2000" b="0" i="1" smtClean="0">
                                  <a:latin typeface="Cambria Math" panose="02040503050406030204" pitchFamily="18" charset="0"/>
                                </a:rPr>
                                <m:t>?</m:t>
                              </m:r>
                            </m:e>
                            <m:e>
                              <m:m>
                                <m:mPr>
                                  <m:mcs>
                                    <m:mc>
                                      <m:mcPr>
                                        <m:count m:val="3"/>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
                      </m:e>
                    </m:d>
                  </m:oMath>
                </a14:m>
                <a:endParaRPr lang="en-IN" sz="1600" dirty="0"/>
              </a:p>
              <a:p>
                <a:endParaRPr lang="en-IN"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8038278" y="5158817"/>
                <a:ext cx="3345026" cy="1503232"/>
              </a:xfrm>
              <a:prstGeom prst="rect">
                <a:avLst/>
              </a:prstGeom>
              <a:blipFill rotWithShape="0">
                <a:blip r:embed="rId1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04205" y="762255"/>
                <a:ext cx="3224463" cy="1226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604205" y="762255"/>
                <a:ext cx="3224463" cy="1226233"/>
              </a:xfrm>
              <a:prstGeom prst="rect">
                <a:avLst/>
              </a:prstGeom>
              <a:blipFill rotWithShape="0">
                <a:blip r:embed="rId1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04205" y="3427739"/>
                <a:ext cx="3224463" cy="1377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7604205" y="3427739"/>
                <a:ext cx="3224463" cy="1377685"/>
              </a:xfrm>
              <a:prstGeom prst="rect">
                <a:avLst/>
              </a:prstGeom>
              <a:blipFill rotWithShape="0">
                <a:blip r:embed="rId15"/>
                <a:stretch>
                  <a:fillRect/>
                </a:stretch>
              </a:blipFill>
            </p:spPr>
            <p:txBody>
              <a:bodyPr/>
              <a:lstStyle/>
              <a:p>
                <a:r>
                  <a:rPr lang="en-IN">
                    <a:noFill/>
                  </a:rPr>
                  <a:t> </a:t>
                </a:r>
              </a:p>
            </p:txBody>
          </p:sp>
        </mc:Fallback>
      </mc:AlternateContent>
      <p:sp>
        <p:nvSpPr>
          <p:cNvPr id="10" name="Rectangle 9"/>
          <p:cNvSpPr/>
          <p:nvPr/>
        </p:nvSpPr>
        <p:spPr>
          <a:xfrm>
            <a:off x="5221953" y="1090862"/>
            <a:ext cx="1665027" cy="5293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Salsa</a:t>
            </a:r>
            <a:r>
              <a:rPr lang="en-US" sz="2800" baseline="30000" dirty="0" err="1"/>
              <a:t>r</a:t>
            </a:r>
            <a:endParaRPr lang="en-IN" sz="2800" baseline="30000" dirty="0"/>
          </a:p>
        </p:txBody>
      </p:sp>
      <p:cxnSp>
        <p:nvCxnSpPr>
          <p:cNvPr id="11" name="Straight Arrow Connector 10"/>
          <p:cNvCxnSpPr/>
          <p:nvPr/>
        </p:nvCxnSpPr>
        <p:spPr>
          <a:xfrm flipV="1">
            <a:off x="4315327" y="1354901"/>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86980" y="1328713"/>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21953" y="3858260"/>
            <a:ext cx="1665027" cy="5293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Salsa</a:t>
            </a:r>
            <a:r>
              <a:rPr lang="en-US" sz="2800" baseline="30000" dirty="0" err="1"/>
              <a:t>r</a:t>
            </a:r>
            <a:endParaRPr lang="en-IN" sz="2800" baseline="30000" dirty="0"/>
          </a:p>
        </p:txBody>
      </p:sp>
      <p:cxnSp>
        <p:nvCxnSpPr>
          <p:cNvPr id="23" name="Straight Arrow Connector 22"/>
          <p:cNvCxnSpPr/>
          <p:nvPr/>
        </p:nvCxnSpPr>
        <p:spPr>
          <a:xfrm flipV="1">
            <a:off x="4315327" y="4122299"/>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886980" y="4096111"/>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Or 1"/>
          <p:cNvSpPr/>
          <p:nvPr/>
        </p:nvSpPr>
        <p:spPr>
          <a:xfrm>
            <a:off x="2813769" y="2421933"/>
            <a:ext cx="612842" cy="632298"/>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Or 14"/>
          <p:cNvSpPr/>
          <p:nvPr/>
        </p:nvSpPr>
        <p:spPr>
          <a:xfrm>
            <a:off x="8910015" y="2421933"/>
            <a:ext cx="612842" cy="632298"/>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4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animBg="1"/>
      <p:bldP spid="22" grpId="0" animBg="1"/>
      <p:bldP spid="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652337" y="5128039"/>
                <a:ext cx="3345026" cy="1534010"/>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(0)</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r>
                                  <m:e>
                                    <m:r>
                                      <a:rPr lang="en-US" sz="2000" b="0" i="1" smtClean="0">
                                        <a:solidFill>
                                          <a:srgbClr val="FF0000"/>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solidFill>
                                          <a:srgbClr val="FF0000"/>
                                        </a:solidFill>
                                        <a:latin typeface="Cambria Math" panose="02040503050406030204" pitchFamily="18" charset="0"/>
                                      </a:rPr>
                                      <m:t>?</m:t>
                                    </m:r>
                                  </m:e>
                                  <m:e>
                                    <m:r>
                                      <a:rPr lang="en-US" sz="2000" b="0" i="1" smtClean="0">
                                        <a:solidFill>
                                          <a:srgbClr val="FF0000"/>
                                        </a:solidFill>
                                        <a:latin typeface="Cambria Math" panose="02040503050406030204" pitchFamily="18" charset="0"/>
                                      </a:rPr>
                                      <m:t>?</m:t>
                                    </m:r>
                                  </m:e>
                                </m:mr>
                                <m:mr>
                                  <m:e>
                                    <m:r>
                                      <a:rPr lang="en-US" sz="2000" b="0" i="1" smtClean="0">
                                        <a:solidFill>
                                          <a:srgbClr val="FF0000"/>
                                        </a:solidFill>
                                        <a:latin typeface="Cambria Math" panose="02040503050406030204" pitchFamily="18" charset="0"/>
                                      </a:rPr>
                                      <m:t>?</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r>
                            <m:e>
                              <m:r>
                                <a:rPr lang="en-US" sz="2000" b="0" i="1" smtClean="0">
                                  <a:latin typeface="Cambria Math" panose="02040503050406030204" pitchFamily="18" charset="0"/>
                                </a:rPr>
                                <m:t>0</m:t>
                              </m:r>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
                      </m:e>
                    </m:d>
                  </m:oMath>
                </a14:m>
                <a:endParaRPr lang="en-IN" sz="2000" dirty="0"/>
              </a:p>
              <a:p>
                <a:endParaRPr lang="en-IN"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52337" y="5128039"/>
                <a:ext cx="3345026" cy="1534010"/>
              </a:xfrm>
              <a:prstGeom prst="rect">
                <a:avLst/>
              </a:prstGeom>
              <a:blipFill rotWithShape="0">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52337" y="3488255"/>
                <a:ext cx="3015916" cy="1352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m>
                                  <m:mPr>
                                    <m:mcs>
                                      <m:mc>
                                        <m:mcPr>
                                          <m:count m:val="1"/>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0</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3</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mr>
                                </m:m>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a:rPr lang="en-US" sz="2000" i="1">
                                              <a:latin typeface="Cambria Math" panose="02040503050406030204" pitchFamily="18" charset="0"/>
                                            </a:rPr>
                                            <m:t>11</m:t>
                                          </m:r>
                                        </m:sub>
                                      </m:sSub>
                                    </m:e>
                                  </m:mr>
                                </m:m>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5</m:t>
                                    </m:r>
                                  </m:sub>
                                </m:sSub>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6</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7</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3</m:t>
                                          </m:r>
                                        </m:sub>
                                      </m:sSub>
                                    </m:e>
                                  </m:mr>
                                </m:m>
                              </m:e>
                            </m:mr>
                          </m:m>
                        </m:e>
                      </m:d>
                    </m:oMath>
                  </m:oMathPara>
                </a14:m>
                <a:endParaRPr lang="en-IN"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52337" y="3488255"/>
                <a:ext cx="3015916" cy="1352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52337" y="699352"/>
                <a:ext cx="2935706" cy="12885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0</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0</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1</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7</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3</m:t>
                                          </m:r>
                                        </m:sub>
                                      </m:sSub>
                                    </m:e>
                                  </m:mr>
                                </m:m>
                              </m:e>
                            </m:mr>
                          </m:m>
                        </m:e>
                      </m:d>
                    </m:oMath>
                  </m:oMathPara>
                </a14:m>
                <a:endParaRPr lang="en-IN"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52337" y="699352"/>
                <a:ext cx="2935706" cy="12885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38278" y="5158817"/>
                <a:ext cx="3345026" cy="1503232"/>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e>
                                    <m:r>
                                      <a:rPr lang="en-US" sz="2000" b="0" i="1" smtClean="0">
                                        <a:solidFill>
                                          <a:schemeClr val="tx1"/>
                                        </a:solidFill>
                                        <a:latin typeface="Cambria Math" panose="02040503050406030204" pitchFamily="18" charset="0"/>
                                      </a:rPr>
                                      <m:t>?</m:t>
                                    </m:r>
                                  </m:e>
                                  <m:e>
                                    <m:r>
                                      <a:rPr lang="en-US" sz="2000" b="0" i="1" smtClean="0">
                                        <a:solidFill>
                                          <a:schemeClr val="tx1"/>
                                        </a:solidFill>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r>
                            <m:e>
                              <m:r>
                                <a:rPr lang="en-US" sz="2000" b="0" i="1" smtClean="0">
                                  <a:latin typeface="Cambria Math" panose="02040503050406030204" pitchFamily="18" charset="0"/>
                                </a:rPr>
                                <m:t>?</m:t>
                              </m:r>
                            </m:e>
                            <m:e>
                              <m:m>
                                <m:mPr>
                                  <m:mcs>
                                    <m:mc>
                                      <m:mcPr>
                                        <m:count m:val="3"/>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
                      </m:e>
                    </m:d>
                  </m:oMath>
                </a14:m>
                <a:endParaRPr lang="en-IN" sz="1600" dirty="0"/>
              </a:p>
              <a:p>
                <a:endParaRPr lang="en-IN"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8038278" y="5158817"/>
                <a:ext cx="3345026" cy="1503232"/>
              </a:xfrm>
              <a:prstGeom prst="rect">
                <a:avLst/>
              </a:prstGeom>
              <a:blipFill rotWithShape="0">
                <a:blip r:embed="rId1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04205" y="762255"/>
                <a:ext cx="3224463" cy="1226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604205" y="762255"/>
                <a:ext cx="3224463" cy="1226233"/>
              </a:xfrm>
              <a:prstGeom prst="rect">
                <a:avLst/>
              </a:prstGeom>
              <a:blipFill rotWithShape="0">
                <a:blip r:embed="rId1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04205" y="3427739"/>
                <a:ext cx="3224463" cy="1377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7604205" y="3427739"/>
                <a:ext cx="3224463" cy="1377685"/>
              </a:xfrm>
              <a:prstGeom prst="rect">
                <a:avLst/>
              </a:prstGeom>
              <a:blipFill rotWithShape="0">
                <a:blip r:embed="rId15"/>
                <a:stretch>
                  <a:fillRect/>
                </a:stretch>
              </a:blipFill>
            </p:spPr>
            <p:txBody>
              <a:bodyPr/>
              <a:lstStyle/>
              <a:p>
                <a:r>
                  <a:rPr lang="en-IN">
                    <a:noFill/>
                  </a:rPr>
                  <a:t> </a:t>
                </a:r>
              </a:p>
            </p:txBody>
          </p:sp>
        </mc:Fallback>
      </mc:AlternateContent>
      <p:sp>
        <p:nvSpPr>
          <p:cNvPr id="10" name="Rectangle 9"/>
          <p:cNvSpPr/>
          <p:nvPr/>
        </p:nvSpPr>
        <p:spPr>
          <a:xfrm>
            <a:off x="5221953" y="1090862"/>
            <a:ext cx="1665027" cy="5293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Salsa</a:t>
            </a:r>
            <a:r>
              <a:rPr lang="en-US" sz="2800" baseline="30000" dirty="0" err="1"/>
              <a:t>r</a:t>
            </a:r>
            <a:endParaRPr lang="en-IN" sz="2800" baseline="30000" dirty="0"/>
          </a:p>
        </p:txBody>
      </p:sp>
      <p:cxnSp>
        <p:nvCxnSpPr>
          <p:cNvPr id="11" name="Straight Arrow Connector 10"/>
          <p:cNvCxnSpPr/>
          <p:nvPr/>
        </p:nvCxnSpPr>
        <p:spPr>
          <a:xfrm flipV="1">
            <a:off x="4315327" y="1354901"/>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86980" y="1328713"/>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21953" y="3858260"/>
            <a:ext cx="1665027" cy="5293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Salsa</a:t>
            </a:r>
            <a:r>
              <a:rPr lang="en-US" sz="2800" baseline="30000" dirty="0" err="1"/>
              <a:t>r</a:t>
            </a:r>
            <a:endParaRPr lang="en-IN" sz="2800" baseline="30000" dirty="0"/>
          </a:p>
        </p:txBody>
      </p:sp>
      <p:cxnSp>
        <p:nvCxnSpPr>
          <p:cNvPr id="23" name="Straight Arrow Connector 22"/>
          <p:cNvCxnSpPr/>
          <p:nvPr/>
        </p:nvCxnSpPr>
        <p:spPr>
          <a:xfrm flipV="1">
            <a:off x="4315327" y="4122299"/>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886980" y="4096111"/>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Or 1"/>
          <p:cNvSpPr/>
          <p:nvPr/>
        </p:nvSpPr>
        <p:spPr>
          <a:xfrm>
            <a:off x="2813769" y="2421933"/>
            <a:ext cx="612842" cy="632298"/>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Or 14"/>
          <p:cNvSpPr/>
          <p:nvPr/>
        </p:nvSpPr>
        <p:spPr>
          <a:xfrm>
            <a:off x="8910015" y="2421933"/>
            <a:ext cx="612842" cy="632298"/>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282896" y="5590572"/>
            <a:ext cx="92598" cy="92598"/>
          </a:xfrm>
          <a:prstGeom prst="ellipse">
            <a:avLst/>
          </a:prstGeom>
          <a:solidFill>
            <a:srgbClr val="FF00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5472906" y="6147009"/>
            <a:ext cx="2828147" cy="515040"/>
          </a:xfrm>
          <a:prstGeom prst="rect">
            <a:avLst/>
          </a:prstGeom>
        </p:spPr>
      </p:pic>
      <p:cxnSp>
        <p:nvCxnSpPr>
          <p:cNvPr id="16" name="Curved Connector 15"/>
          <p:cNvCxnSpPr/>
          <p:nvPr/>
        </p:nvCxnSpPr>
        <p:spPr>
          <a:xfrm rot="10800000" flipV="1">
            <a:off x="6054466" y="5636869"/>
            <a:ext cx="3228434" cy="607806"/>
          </a:xfrm>
          <a:prstGeom prst="curvedConnector3">
            <a:avLst>
              <a:gd name="adj1" fmla="val 10019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4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652337" y="5128039"/>
                <a:ext cx="3345026" cy="1534010"/>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(0)</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r>
                                  <m:e>
                                    <m:r>
                                      <a:rPr lang="en-US" sz="2000" b="0" i="1" smtClean="0">
                                        <a:solidFill>
                                          <a:srgbClr val="FF0000"/>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solidFill>
                                          <a:srgbClr val="FF0000"/>
                                        </a:solidFill>
                                        <a:latin typeface="Cambria Math" panose="02040503050406030204" pitchFamily="18" charset="0"/>
                                      </a:rPr>
                                      <m:t>?</m:t>
                                    </m:r>
                                  </m:e>
                                  <m:e>
                                    <m:r>
                                      <a:rPr lang="en-US" sz="2000" b="0" i="1" smtClean="0">
                                        <a:solidFill>
                                          <a:srgbClr val="FF0000"/>
                                        </a:solidFill>
                                        <a:latin typeface="Cambria Math" panose="02040503050406030204" pitchFamily="18" charset="0"/>
                                      </a:rPr>
                                      <m:t>?</m:t>
                                    </m:r>
                                  </m:e>
                                </m:mr>
                                <m:mr>
                                  <m:e>
                                    <m:r>
                                      <a:rPr lang="en-US" sz="2000" b="0" i="1" smtClean="0">
                                        <a:solidFill>
                                          <a:srgbClr val="FF0000"/>
                                        </a:solidFill>
                                        <a:latin typeface="Cambria Math" panose="02040503050406030204" pitchFamily="18" charset="0"/>
                                      </a:rPr>
                                      <m:t>?</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r>
                            <m:e>
                              <m:r>
                                <a:rPr lang="en-US" sz="2000" b="0" i="1" smtClean="0">
                                  <a:latin typeface="Cambria Math" panose="02040503050406030204" pitchFamily="18" charset="0"/>
                                </a:rPr>
                                <m:t>0</m:t>
                              </m:r>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
                            </m:e>
                          </m:mr>
                        </m:m>
                      </m:e>
                    </m:d>
                  </m:oMath>
                </a14:m>
                <a:endParaRPr lang="en-IN" sz="2000" dirty="0"/>
              </a:p>
              <a:p>
                <a:endParaRPr lang="en-IN"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52337" y="5128039"/>
                <a:ext cx="3345026" cy="1534010"/>
              </a:xfrm>
              <a:prstGeom prst="rect">
                <a:avLst/>
              </a:prstGeom>
              <a:blipFill rotWithShape="0">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52337" y="3488255"/>
                <a:ext cx="3015916" cy="13520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a:latin typeface="Cambria Math" panose="02040503050406030204" pitchFamily="18" charset="0"/>
                            </a:rPr>
                          </m:ctrlPr>
                        </m:dPr>
                        <m:e>
                          <m:m>
                            <m:mPr>
                              <m:mcs>
                                <m:mc>
                                  <m:mcPr>
                                    <m:count m:val="2"/>
                                    <m:mcJc m:val="center"/>
                                  </m:mcPr>
                                </m:mc>
                              </m:mcs>
                              <m:ctrlPr>
                                <a:rPr lang="en-IN" sz="2000" i="1">
                                  <a:latin typeface="Cambria Math" panose="02040503050406030204" pitchFamily="18" charset="0"/>
                                </a:rPr>
                              </m:ctrlPr>
                            </m:mPr>
                            <m:mr>
                              <m:e>
                                <m:m>
                                  <m:mPr>
                                    <m:mcs>
                                      <m:mc>
                                        <m:mcPr>
                                          <m:count m:val="1"/>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0</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3</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mr>
                                </m:m>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0</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0</m:t>
                                          </m:r>
                                        </m:sub>
                                      </m:sSub>
                                    </m:e>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𝑣</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mr>
                                  <m:m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𝑡</m:t>
                                          </m:r>
                                          <m:r>
                                            <a:rPr lang="en-US" sz="2000" i="1">
                                              <a:solidFill>
                                                <a:srgbClr val="FF0000"/>
                                              </a:solidFill>
                                              <a:latin typeface="Cambria Math" panose="02040503050406030204" pitchFamily="18" charset="0"/>
                                            </a:rPr>
                                            <m:t>′</m:t>
                                          </m:r>
                                        </m:e>
                                        <m:sub>
                                          <m:r>
                                            <a:rPr lang="en-US" sz="2000" i="1">
                                              <a:solidFill>
                                                <a:srgbClr val="FF0000"/>
                                              </a:solidFill>
                                              <a:latin typeface="Cambria Math" panose="02040503050406030204" pitchFamily="18" charset="0"/>
                                            </a:rPr>
                                            <m:t>1</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𝑥</m:t>
                                          </m:r>
                                        </m:e>
                                        <m:sub>
                                          <m:r>
                                            <a:rPr lang="en-US" sz="2000" i="1">
                                              <a:latin typeface="Cambria Math" panose="02040503050406030204" pitchFamily="18" charset="0"/>
                                            </a:rPr>
                                            <m:t>11</m:t>
                                          </m:r>
                                        </m:sub>
                                      </m:sSub>
                                    </m:e>
                                  </m:mr>
                                </m:m>
                              </m:e>
                            </m:m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5</m:t>
                                    </m:r>
                                  </m:sub>
                                </m:sSub>
                              </m:e>
                              <m:e>
                                <m:m>
                                  <m:mPr>
                                    <m:mcs>
                                      <m:mc>
                                        <m:mcPr>
                                          <m:count m:val="3"/>
                                          <m:mcJc m:val="center"/>
                                        </m:mcPr>
                                      </m:mc>
                                    </m:mcs>
                                    <m:ctrlPr>
                                      <a:rPr lang="en-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6</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7</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3</m:t>
                                          </m:r>
                                        </m:sub>
                                      </m:sSub>
                                    </m:e>
                                  </m:mr>
                                </m:m>
                              </m:e>
                            </m:mr>
                          </m:m>
                        </m:e>
                      </m:d>
                    </m:oMath>
                  </m:oMathPara>
                </a14:m>
                <a:endParaRPr lang="en-IN"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52337" y="3488255"/>
                <a:ext cx="3015916" cy="1352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52337" y="699352"/>
                <a:ext cx="2935706" cy="12885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0</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0</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0</m:t>
                                          </m:r>
                                        </m:sub>
                                      </m:sSub>
                                    </m:e>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𝑣</m:t>
                                          </m:r>
                                        </m:e>
                                        <m:sub>
                                          <m:r>
                                            <a:rPr lang="en-US" sz="2000" b="0" i="1" smtClean="0">
                                              <a:solidFill>
                                                <a:srgbClr val="FF0000"/>
                                              </a:solidFill>
                                              <a:latin typeface="Cambria Math" panose="02040503050406030204" pitchFamily="18" charset="0"/>
                                            </a:rPr>
                                            <m:t>1</m:t>
                                          </m:r>
                                        </m:sub>
                                      </m:sSub>
                                    </m:e>
                                  </m:mr>
                                  <m:mr>
                                    <m:e>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𝑡</m:t>
                                          </m:r>
                                        </m:e>
                                        <m:sub>
                                          <m:r>
                                            <a:rPr lang="en-US" sz="2000" b="0" i="1" smtClean="0">
                                              <a:solidFill>
                                                <a:srgbClr val="FF0000"/>
                                              </a:solidFill>
                                              <a:latin typeface="Cambria Math" panose="02040503050406030204" pitchFamily="18" charset="0"/>
                                            </a:rPr>
                                            <m:t>1</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5</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7</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3</m:t>
                                          </m:r>
                                        </m:sub>
                                      </m:sSub>
                                    </m:e>
                                  </m:mr>
                                </m:m>
                              </m:e>
                            </m:mr>
                          </m:m>
                        </m:e>
                      </m:d>
                    </m:oMath>
                  </m:oMathPara>
                </a14:m>
                <a:endParaRPr lang="en-IN"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52337" y="699352"/>
                <a:ext cx="2935706" cy="12885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38278" y="5158817"/>
                <a:ext cx="3345026" cy="1503232"/>
              </a:xfrm>
              <a:prstGeom prst="rect">
                <a:avLst/>
              </a:prstGeom>
              <a:noFill/>
            </p:spPr>
            <p:txBody>
              <a:bodyPr wrap="square" rtlCol="0">
                <a:spAutoFit/>
              </a:bodyPr>
              <a:lstStyle/>
              <a:p>
                <a14:m>
                  <m:oMath xmlns:m="http://schemas.openxmlformats.org/officeDocument/2006/math">
                    <m:sSup>
                      <m:sSupPr>
                        <m:ctrlPr>
                          <a:rPr lang="en-IN"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sup>
                    </m:sSup>
                  </m:oMath>
                </a14:m>
                <a:r>
                  <a:rPr lang="en-IN" sz="2000" dirty="0"/>
                  <a:t> = </a:t>
                </a:r>
                <a14:m>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mr>
                              </m:m>
                            </m:e>
                            <m:e>
                              <m:m>
                                <m:mPr>
                                  <m:mcs>
                                    <m:mc>
                                      <m:mcPr>
                                        <m:count m:val="3"/>
                                        <m:mcJc m:val="center"/>
                                      </m:mcPr>
                                    </m:mc>
                                  </m:mcs>
                                  <m:ctrlPr>
                                    <a:rPr lang="en-IN"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r>
                                  <m:e>
                                    <m:r>
                                      <a:rPr lang="en-US" sz="2000" b="0" i="1" smtClean="0">
                                        <a:latin typeface="Cambria Math" panose="02040503050406030204" pitchFamily="18" charset="0"/>
                                      </a:rPr>
                                      <m:t>?</m:t>
                                    </m:r>
                                  </m:e>
                                  <m:e>
                                    <m:r>
                                      <a:rPr lang="en-US" sz="2000" b="0" i="1" smtClean="0">
                                        <a:solidFill>
                                          <a:schemeClr val="tx1"/>
                                        </a:solidFill>
                                        <a:latin typeface="Cambria Math" panose="02040503050406030204" pitchFamily="18" charset="0"/>
                                      </a:rPr>
                                      <m:t>?</m:t>
                                    </m:r>
                                  </m:e>
                                  <m:e>
                                    <m:r>
                                      <a:rPr lang="en-US" sz="2000" b="0" i="1" smtClean="0">
                                        <a:solidFill>
                                          <a:schemeClr val="tx1"/>
                                        </a:solidFill>
                                        <a:latin typeface="Cambria Math" panose="02040503050406030204" pitchFamily="18" charset="0"/>
                                      </a:rPr>
                                      <m:t>?</m:t>
                                    </m:r>
                                  </m:e>
                                </m:mr>
                                <m:mr>
                                  <m:e>
                                    <m:r>
                                      <a:rPr lang="en-US" sz="2000" b="0" i="1" smtClean="0">
                                        <a:solidFill>
                                          <a:schemeClr val="tx1"/>
                                        </a:solidFill>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r>
                            <m:e>
                              <m:r>
                                <a:rPr lang="en-US" sz="2000" b="0" i="1" smtClean="0">
                                  <a:latin typeface="Cambria Math" panose="02040503050406030204" pitchFamily="18" charset="0"/>
                                </a:rPr>
                                <m:t>?</m:t>
                              </m:r>
                            </m:e>
                            <m:e>
                              <m:m>
                                <m:mPr>
                                  <m:mcs>
                                    <m:mc>
                                      <m:mcPr>
                                        <m:count m:val="3"/>
                                        <m:mcJc m:val="center"/>
                                      </m:mcPr>
                                    </m:mc>
                                  </m:mcs>
                                  <m:ctrlPr>
                                    <a:rPr lang="en-IN" sz="2000" i="1" smtClean="0">
                                      <a:latin typeface="Cambria Math" panose="02040503050406030204" pitchFamily="18" charset="0"/>
                                    </a:rPr>
                                  </m:ctrlPr>
                                </m:mPr>
                                <m:mr>
                                  <m:e>
                                    <m:r>
                                      <a:rPr lang="en-US" sz="2000" b="0" i="1" smtClean="0">
                                        <a:latin typeface="Cambria Math" panose="02040503050406030204" pitchFamily="18" charset="0"/>
                                      </a:rPr>
                                      <m:t>?</m:t>
                                    </m:r>
                                  </m:e>
                                  <m:e>
                                    <m:r>
                                      <a:rPr lang="en-US" sz="2000" b="0" i="1" smtClean="0">
                                        <a:latin typeface="Cambria Math" panose="02040503050406030204" pitchFamily="18" charset="0"/>
                                      </a:rPr>
                                      <m:t>?</m:t>
                                    </m:r>
                                  </m:e>
                                  <m:e>
                                    <m:r>
                                      <a:rPr lang="en-US" sz="2000" b="0" i="1" smtClean="0">
                                        <a:latin typeface="Cambria Math" panose="02040503050406030204" pitchFamily="18" charset="0"/>
                                      </a:rPr>
                                      <m:t>?</m:t>
                                    </m:r>
                                  </m:e>
                                </m:mr>
                              </m:m>
                            </m:e>
                          </m:mr>
                        </m:m>
                      </m:e>
                    </m:d>
                  </m:oMath>
                </a14:m>
                <a:endParaRPr lang="en-IN" sz="1600" dirty="0"/>
              </a:p>
              <a:p>
                <a:endParaRPr lang="en-IN"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8038278" y="5158817"/>
                <a:ext cx="3345026" cy="1503232"/>
              </a:xfrm>
              <a:prstGeom prst="rect">
                <a:avLst/>
              </a:prstGeom>
              <a:blipFill rotWithShape="0">
                <a:blip r:embed="rId1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604205" y="762255"/>
                <a:ext cx="3224463" cy="1226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604205" y="762255"/>
                <a:ext cx="3224463" cy="1226233"/>
              </a:xfrm>
              <a:prstGeom prst="rect">
                <a:avLst/>
              </a:prstGeom>
              <a:blipFill rotWithShape="0">
                <a:blip r:embed="rId1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604205" y="3427739"/>
                <a:ext cx="3224463" cy="1377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N" sz="2000" i="1" smtClean="0">
                              <a:latin typeface="Cambria Math" panose="02040503050406030204" pitchFamily="18" charset="0"/>
                            </a:rPr>
                          </m:ctrlPr>
                        </m:dPr>
                        <m:e>
                          <m:m>
                            <m:mPr>
                              <m:mcs>
                                <m:mc>
                                  <m:mcPr>
                                    <m:count m:val="2"/>
                                    <m:mcJc m:val="center"/>
                                  </m:mcPr>
                                </m:mc>
                              </m:mcs>
                              <m:ctrlPr>
                                <a:rPr lang="en-IN" sz="2000" i="1" smtClean="0">
                                  <a:latin typeface="Cambria Math" panose="02040503050406030204" pitchFamily="18" charset="0"/>
                                </a:rPr>
                              </m:ctrlPr>
                            </m:mPr>
                            <m:mr>
                              <m:e>
                                <m:m>
                                  <m:mPr>
                                    <m:mcs>
                                      <m:mc>
                                        <m:mcPr>
                                          <m:count m:val="1"/>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0</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4</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8</m:t>
                                          </m:r>
                                        </m:sub>
                                      </m:sSub>
                                    </m:e>
                                  </m:mr>
                                </m:m>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2</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3</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5</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6</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7</m:t>
                                          </m:r>
                                        </m:sub>
                                      </m:sSub>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9</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10</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11</m:t>
                                          </m:r>
                                        </m:sub>
                                      </m:sSub>
                                    </m:e>
                                  </m:mr>
                                </m:m>
                              </m:e>
                            </m:m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12</m:t>
                                    </m:r>
                                  </m:sub>
                                </m:sSub>
                              </m:e>
                              <m:e>
                                <m:m>
                                  <m:mPr>
                                    <m:mcs>
                                      <m:mc>
                                        <m:mcPr>
                                          <m:count m:val="3"/>
                                          <m:mcJc m:val="center"/>
                                        </m:mcPr>
                                      </m:mc>
                                    </m:mcs>
                                    <m:ctrlPr>
                                      <a:rPr lang="en-IN" sz="200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13</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14</m:t>
                                          </m:r>
                                        </m:sub>
                                      </m:sSub>
                                    </m:e>
                                    <m:e>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𝑥</m:t>
                                          </m:r>
                                          <m:r>
                                            <a:rPr lang="en-US" sz="2000" b="0" i="1" smtClean="0">
                                              <a:latin typeface="Cambria Math" panose="02040503050406030204" pitchFamily="18" charset="0"/>
                                            </a:rPr>
                                            <m:t>′</m:t>
                                          </m:r>
                                        </m:e>
                                        <m:sub>
                                          <m:r>
                                            <a:rPr lang="en-US" sz="2000" b="0" i="1" smtClean="0">
                                              <a:latin typeface="Cambria Math" panose="02040503050406030204" pitchFamily="18" charset="0"/>
                                            </a:rPr>
                                            <m:t>15</m:t>
                                          </m:r>
                                        </m:sub>
                                      </m:sSub>
                                    </m:e>
                                  </m:mr>
                                </m:m>
                              </m:e>
                            </m:mr>
                          </m:m>
                        </m:e>
                      </m:d>
                    </m:oMath>
                  </m:oMathPara>
                </a14:m>
                <a:endParaRPr lang="en-IN"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7604205" y="3427739"/>
                <a:ext cx="3224463" cy="1377685"/>
              </a:xfrm>
              <a:prstGeom prst="rect">
                <a:avLst/>
              </a:prstGeom>
              <a:blipFill rotWithShape="0">
                <a:blip r:embed="rId15"/>
                <a:stretch>
                  <a:fillRect/>
                </a:stretch>
              </a:blipFill>
            </p:spPr>
            <p:txBody>
              <a:bodyPr/>
              <a:lstStyle/>
              <a:p>
                <a:r>
                  <a:rPr lang="en-IN">
                    <a:noFill/>
                  </a:rPr>
                  <a:t> </a:t>
                </a:r>
              </a:p>
            </p:txBody>
          </p:sp>
        </mc:Fallback>
      </mc:AlternateContent>
      <p:sp>
        <p:nvSpPr>
          <p:cNvPr id="10" name="Rectangle 9"/>
          <p:cNvSpPr/>
          <p:nvPr/>
        </p:nvSpPr>
        <p:spPr>
          <a:xfrm>
            <a:off x="5221953" y="1090862"/>
            <a:ext cx="1665027" cy="5293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Salsa</a:t>
            </a:r>
            <a:r>
              <a:rPr lang="en-US" sz="2800" baseline="30000" dirty="0" err="1"/>
              <a:t>r</a:t>
            </a:r>
            <a:endParaRPr lang="en-IN" sz="2800" baseline="30000" dirty="0"/>
          </a:p>
        </p:txBody>
      </p:sp>
      <p:cxnSp>
        <p:nvCxnSpPr>
          <p:cNvPr id="11" name="Straight Arrow Connector 10"/>
          <p:cNvCxnSpPr/>
          <p:nvPr/>
        </p:nvCxnSpPr>
        <p:spPr>
          <a:xfrm flipV="1">
            <a:off x="4315327" y="1354901"/>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86980" y="1328713"/>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21953" y="3858260"/>
            <a:ext cx="1665027" cy="5293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Salsa</a:t>
            </a:r>
            <a:r>
              <a:rPr lang="en-US" sz="2800" baseline="30000" dirty="0" err="1"/>
              <a:t>r</a:t>
            </a:r>
            <a:endParaRPr lang="en-IN" sz="2800" baseline="30000" dirty="0"/>
          </a:p>
        </p:txBody>
      </p:sp>
      <p:cxnSp>
        <p:nvCxnSpPr>
          <p:cNvPr id="23" name="Straight Arrow Connector 22"/>
          <p:cNvCxnSpPr/>
          <p:nvPr/>
        </p:nvCxnSpPr>
        <p:spPr>
          <a:xfrm flipV="1">
            <a:off x="4315327" y="4122299"/>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886980" y="4096111"/>
            <a:ext cx="906626" cy="20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Or 1"/>
          <p:cNvSpPr/>
          <p:nvPr/>
        </p:nvSpPr>
        <p:spPr>
          <a:xfrm>
            <a:off x="2813769" y="2421933"/>
            <a:ext cx="612842" cy="632298"/>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Or 14"/>
          <p:cNvSpPr/>
          <p:nvPr/>
        </p:nvSpPr>
        <p:spPr>
          <a:xfrm>
            <a:off x="8910015" y="2421933"/>
            <a:ext cx="612842" cy="632298"/>
          </a:xfrm>
          <a:prstGeom prst="flowChar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282896" y="5590572"/>
            <a:ext cx="92598" cy="92598"/>
          </a:xfrm>
          <a:prstGeom prst="ellipse">
            <a:avLst/>
          </a:prstGeom>
          <a:solidFill>
            <a:srgbClr val="FF00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5472906" y="6147009"/>
            <a:ext cx="2828147" cy="515040"/>
          </a:xfrm>
          <a:prstGeom prst="rect">
            <a:avLst/>
          </a:prstGeom>
        </p:spPr>
      </p:pic>
      <p:cxnSp>
        <p:nvCxnSpPr>
          <p:cNvPr id="16" name="Curved Connector 15"/>
          <p:cNvCxnSpPr/>
          <p:nvPr/>
        </p:nvCxnSpPr>
        <p:spPr>
          <a:xfrm rot="10800000" flipV="1">
            <a:off x="6054466" y="5636869"/>
            <a:ext cx="3228434" cy="607806"/>
          </a:xfrm>
          <a:prstGeom prst="curvedConnector3">
            <a:avLst>
              <a:gd name="adj1" fmla="val 10019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592614" y="5292238"/>
            <a:ext cx="92598" cy="92598"/>
          </a:xfrm>
          <a:prstGeom prst="ellipse">
            <a:avLst/>
          </a:prstGeom>
          <a:solidFill>
            <a:srgbClr val="FF00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p:nvPr/>
        </p:nvCxnSpPr>
        <p:spPr>
          <a:xfrm rot="10800000" flipV="1">
            <a:off x="5994590" y="5338535"/>
            <a:ext cx="3598031" cy="885670"/>
          </a:xfrm>
          <a:prstGeom prst="curvedConnector3">
            <a:avLst>
              <a:gd name="adj1" fmla="val 10147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915266" y="5884242"/>
            <a:ext cx="92598" cy="92598"/>
          </a:xfrm>
          <a:prstGeom prst="ellipse">
            <a:avLst/>
          </a:prstGeom>
          <a:solidFill>
            <a:srgbClr val="FF00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urved Connector 25"/>
          <p:cNvCxnSpPr/>
          <p:nvPr/>
        </p:nvCxnSpPr>
        <p:spPr>
          <a:xfrm rot="10800000" flipV="1">
            <a:off x="5961872" y="5930539"/>
            <a:ext cx="3953398" cy="260282"/>
          </a:xfrm>
          <a:prstGeom prst="curvedConnector3">
            <a:avLst>
              <a:gd name="adj1" fmla="val 9421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48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1081088"/>
          </a:xfrm>
        </p:spPr>
        <p:txBody>
          <a:bodyPr>
            <a:normAutofit/>
          </a:bodyPr>
          <a:lstStyle/>
          <a:p>
            <a:r>
              <a:rPr lang="en-US" sz="3200" dirty="0"/>
              <a:t>Attack idea (for </a:t>
            </a:r>
            <a:r>
              <a:rPr lang="en-US" sz="3200" b="1" dirty="0"/>
              <a:t>R</a:t>
            </a:r>
            <a:r>
              <a:rPr lang="en-US" sz="3200" dirty="0"/>
              <a:t> rounds) [</a:t>
            </a:r>
            <a:r>
              <a:rPr lang="en-US" sz="3200" dirty="0" err="1"/>
              <a:t>Aumasson</a:t>
            </a:r>
            <a:r>
              <a:rPr lang="en-US" sz="3200" dirty="0"/>
              <a:t> et al. 08]</a:t>
            </a:r>
          </a:p>
        </p:txBody>
      </p:sp>
      <p:sp>
        <p:nvSpPr>
          <p:cNvPr id="6" name="Right Arrow 5"/>
          <p:cNvSpPr/>
          <p:nvPr/>
        </p:nvSpPr>
        <p:spPr>
          <a:xfrm>
            <a:off x="1572638" y="2188075"/>
            <a:ext cx="3952673" cy="1361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a:off x="3399899" y="687338"/>
            <a:ext cx="298153" cy="3952674"/>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3012061" y="2900219"/>
            <a:ext cx="1073826" cy="369332"/>
          </a:xfrm>
          <a:prstGeom prst="rect">
            <a:avLst/>
          </a:prstGeom>
          <a:noFill/>
        </p:spPr>
        <p:txBody>
          <a:bodyPr wrap="square" rtlCol="0">
            <a:spAutoFit/>
          </a:bodyPr>
          <a:lstStyle/>
          <a:p>
            <a:pPr algn="ctr"/>
            <a:r>
              <a:rPr lang="en-US" b="1" dirty="0"/>
              <a:t>r</a:t>
            </a:r>
            <a:r>
              <a:rPr lang="en-US" dirty="0"/>
              <a:t> rounds</a:t>
            </a:r>
          </a:p>
        </p:txBody>
      </p:sp>
      <p:sp>
        <p:nvSpPr>
          <p:cNvPr id="3" name="Oval 2"/>
          <p:cNvSpPr/>
          <p:nvPr/>
        </p:nvSpPr>
        <p:spPr>
          <a:xfrm>
            <a:off x="5525311" y="2188075"/>
            <a:ext cx="137160" cy="136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5088052" y="1631242"/>
                <a:ext cx="101167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𝜀</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088052" y="1631242"/>
                <a:ext cx="101167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03693" y="1916138"/>
                <a:ext cx="94430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Δ</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03693" y="1916138"/>
                <a:ext cx="944302" cy="584775"/>
              </a:xfrm>
              <a:prstGeom prst="rect">
                <a:avLst/>
              </a:prstGeom>
              <a:blipFill>
                <a:blip r:embed="rId4"/>
                <a:stretch>
                  <a:fillRect/>
                </a:stretch>
              </a:blipFill>
            </p:spPr>
            <p:txBody>
              <a:bodyPr/>
              <a:lstStyle/>
              <a:p>
                <a:r>
                  <a:rPr lang="en-US">
                    <a:noFill/>
                  </a:rPr>
                  <a:t> </a:t>
                </a:r>
              </a:p>
            </p:txBody>
          </p:sp>
        </mc:Fallback>
      </mc:AlternateContent>
      <p:sp>
        <p:nvSpPr>
          <p:cNvPr id="23" name="Rectangle 22"/>
          <p:cNvSpPr/>
          <p:nvPr/>
        </p:nvSpPr>
        <p:spPr>
          <a:xfrm>
            <a:off x="1160061" y="3865944"/>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1540855" y="3865944"/>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1921649" y="3865943"/>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2302443" y="3865943"/>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2683237" y="3865943"/>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064031" y="3865942"/>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3444825" y="3865942"/>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3825619" y="3865941"/>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4206413" y="3865944"/>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4587207" y="3865944"/>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4968001" y="3865943"/>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5348795" y="3865943"/>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5729589" y="3865943"/>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6110383" y="3865942"/>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6491177" y="3865942"/>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6871971" y="3865940"/>
            <a:ext cx="380794" cy="310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820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391.826"/>
  <p:tag name="LATEXADDIN" val="\documentclass{article}&#10;\usepackage{amsmath}&#10;\usepackage{xcolor}&#10;\pagestyle{empty}&#10;\begin{document}&#10;&#10;&#10;$$\textsf{Pr}\left[~~~~~~~=0\right] = &#10;\frac{1}{2}(1 + \textcolor{red}{\varepsilon_d})$$&#10;&#10;\end{document}"/>
  <p:tag name="IGUANATEXSIZE" val="30"/>
  <p:tag name="IGUANATEXCURSOR" val="130"/>
  <p:tag name="TRANSPARENCY" val="True"/>
  <p:tag name="FILENAME" val=""/>
  <p:tag name="LATEXENGINEID" val="0"/>
  <p:tag name="TEMPFOLDER" val="d:\"/>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470.9411"/>
  <p:tag name="LATEXADDIN" val="\documentclass{article}&#10;\usepackage{amsmath}&#10;\usepackage{amssymb}&#10;\usepackage{xcolor}&#10;\pagestyle{empty}&#10;\begin{document}&#10;&#10;\begin{equation*}&#10;(x + y)[i] &#10;\end{equation*}&#10;&#10;&#10;\end{document}"/>
  <p:tag name="IGUANATEXSIZE" val="30"/>
  <p:tag name="IGUANATEXCURSOR" val="151"/>
  <p:tag name="TRANSPARENCY" val="True"/>
  <p:tag name="FILENAME" val=""/>
  <p:tag name="LATEXENGINEID" val="0"/>
  <p:tag name="TEMPFOLDER" val="d:\"/>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335.583"/>
  <p:tag name="LATEXADDIN" val="\documentclass{article}&#10;\usepackage{amsmath}&#10;\usepackage{amssymb}&#10;\usepackage{xcolor}&#10;\pagestyle{empty}&#10;\begin{document}&#10;&#10;\begin{equation*}&#10;(x + y)[i] \oplus (x + y)[i+1] &#10;\end{equation*}&#10;&#10;&#10;\end{document}"/>
  <p:tag name="IGUANATEXSIZE" val="30"/>
  <p:tag name="IGUANATEXCURSOR" val="171"/>
  <p:tag name="TRANSPARENCY" val="True"/>
  <p:tag name="FILENAME" val=""/>
  <p:tag name="LATEXENGINEID" val="0"/>
  <p:tag name="TEMPFOLDER" val="d:\"/>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167.979"/>
  <p:tag name="LATEXADDIN" val="\documentclass{article}&#10;\usepackage{amsmath}&#10;\usepackage{amssymb}&#10;\usepackage{xcolor}&#10;\pagestyle{empty}&#10;\begin{document}&#10;&#10;$=~ x[i] \oplus y[i] \oplus x[i-1] \text{ ~~~w.p. } \frac{1}{2}\left(1+\frac{1}{2}\right)$&#10;&#10;&#10;\end{document}"/>
  <p:tag name="IGUANATEXSIZE" val="30"/>
  <p:tag name="IGUANATEXCURSOR" val="125"/>
  <p:tag name="TRANSPARENCY" val="True"/>
  <p:tag name="FILENAME" val=""/>
  <p:tag name="LATEXENGINEID" val="0"/>
  <p:tag name="TEMPFOLDER" val="d:\"/>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047.244"/>
  <p:tag name="LATEXADDIN" val="\documentclass{article}&#10;\usepackage{amsmath}&#10;\usepackage{amssymb}&#10;\usepackage{xcolor}&#10;\pagestyle{empty}&#10;\begin{document}&#10;&#10;$=~ x[i+1] \oplus y[i+1]  \text{ ~~~w.p. } \frac{1}{2}\left(1-\frac{1}{2}\right)$&#10;&#10;&#10;\end{document}"/>
  <p:tag name="IGUANATEXSIZE" val="30"/>
  <p:tag name="IGUANATEXCURSOR" val="125"/>
  <p:tag name="TRANSPARENCY" val="True"/>
  <p:tag name="FILENAME" val=""/>
  <p:tag name="LATEXENGINEID" val="0"/>
  <p:tag name="TEMPFOLDER" val="d:\"/>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337.833"/>
  <p:tag name="LATEXADDIN" val="\documentclass{article}&#10;\usepackage{amsmath}&#10;\usepackage{amssymb}&#10;\usepackage{xcolor}&#10;\pagestyle{empty}&#10;\begin{document}&#10;&#10;&#10;\begin{align*}&#10;\\&#10;\\&#10;d[13]  &amp;= \textcolor{blue}{d[13]} \oplus \textcolor{blue}{c[0]}\oplus\textcolor{blue}{b[0]}&#10;\end{align*}&#10;&#10;&#10;\end{document}"/>
  <p:tag name="IGUANATEXSIZE" val="30"/>
  <p:tag name="IGUANATEXCURSOR" val="185"/>
  <p:tag name="TRANSPARENCY" val="True"/>
  <p:tag name="FILENAME" val=""/>
  <p:tag name="LATEXENGINEID" val="0"/>
  <p:tag name="TEMPFOLDER" val="d:\"/>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391.826"/>
  <p:tag name="LATEXADDIN" val="\documentclass{article}&#10;\usepackage{amsmath}&#10;\usepackage{xcolor}&#10;\pagestyle{empty}&#10;\begin{document}&#10;&#10;&#10;$$\textsf{Pr}\left[~~~~~~~=0\right] = &#10;\frac{1}{2}(1 + \textcolor{red}{\varepsilon_d})$$&#10;&#10;\end{document}"/>
  <p:tag name="IGUANATEXSIZE" val="30"/>
  <p:tag name="IGUANATEXCURSOR" val="130"/>
  <p:tag name="TRANSPARENCY" val="True"/>
  <p:tag name="FILENAME" val=""/>
  <p:tag name="LATEXENGINEID" val="0"/>
  <p:tag name="TEMPFOLDER" val="d:\"/>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RIGINALHEIGHT" val="598.5"/>
  <p:tag name="ORIGINALWIDTH" val="1635.75"/>
  <p:tag name="LATEXADDIN" val="\documentclass{article}&#10;\usepackage{amsmath}&#10;\usepackage{amssymb}&#10;\usepackage{xcolor}&#10;\pagestyle{empty}&#10;\begin{document}&#10;&#10;\begin{equation*}&#10;\left.&#10;\begin{array}{lll}&#10;\textcolor{blue}{b} &amp;=&amp; b \oplus ((a+ d)\lll 7),\\&#10;\textcolor{blue}{c} &amp;=&amp; c \oplus ((\textcolor{blue}{b}+a)\lll 9),\\&#10;\textcolor{blue}{d} &amp;=&amp; d \oplus ((\textcolor{blue}{c}+\textcolor{blue}{b})\lll 13),\\&#10;\textcolor{blue}{a} &amp;=&amp; a \oplus ((\textcolor{blue}{d}+\textcolor{blue}{c})\lll 18).&#10;\end{array}&#10;\right\}&#10;\end{equation*}&#10;&#10;&#10;\end{document}"/>
  <p:tag name="IGUANATEXSIZE" val="30"/>
  <p:tag name="IGUANATEXCURSOR" val="271"/>
  <p:tag name="TRANSPARENCY" val="Tru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391.826"/>
  <p:tag name="LATEXADDIN" val="\documentclass{article}&#10;\usepackage{amsmath}&#10;\usepackage{xcolor}&#10;\pagestyle{empty}&#10;\begin{document}&#10;&#10;&#10;$$\textsf{Pr}\left[~~~~~~~=0\right] = &#10;\frac{1}{2}(1 + \textcolor{red}{\varepsilon_d})$$&#10;&#10;\end{document}"/>
  <p:tag name="IGUANATEXSIZE" val="30"/>
  <p:tag name="IGUANATEXCURSOR" val="130"/>
  <p:tag name="TRANSPARENCY" val="True"/>
  <p:tag name="FILENAME" val=""/>
  <p:tag name="LATEXENGINEID" val="0"/>
  <p:tag name="TEMPFOLDER" val="d:\"/>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53.4684"/>
  <p:tag name="ORIGINALWIDTH" val="1637.045"/>
  <p:tag name="LATEXADDIN" val="\documentclass{article}&#10;\usepackage{amsmath}&#10;\usepackage{xcolor}&#10;\pagestyle{empty}&#10;\begin{document}&#10;&#10;&#10;$$\textsf{Pr}\left[~~~~~~~=~~~~~~~\right] = &#10;\frac{1}{2}(1 + \textcolor{blue}{\varepsilon_L})$$&#10;&#10;\end{document}"/>
  <p:tag name="IGUANATEXSIZE" val="30"/>
  <p:tag name="IGUANATEXCURSOR" val="193"/>
  <p:tag name="TRANSPARENCY" val="True"/>
  <p:tag name="FILENAME" val=""/>
  <p:tag name="LATEXENGINEID" val="0"/>
  <p:tag name="TEMPFOLDER" val="d:\"/>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RIGINALHEIGHT" val="598.5"/>
  <p:tag name="ORIGINALWIDTH" val="1635.75"/>
  <p:tag name="LATEXADDIN" val="\documentclass{article}&#10;\usepackage{amsmath}&#10;\usepackage{amssymb}&#10;\usepackage{xcolor}&#10;\pagestyle{empty}&#10;\begin{document}&#10;&#10;\begin{equation*}&#10;\left.&#10;\begin{array}{lll}&#10;\textcolor{blue}{b} &amp;=&amp; b \oplus ((a+ d)\lll 7),\\&#10;\textcolor{blue}{c} &amp;=&amp; c \oplus ((\textcolor{blue}{b}+a)\lll 9),\\&#10;\textcolor{blue}{d} &amp;=&amp; d \oplus ((\textcolor{blue}{c}+\textcolor{blue}{b})\lll 13),\\&#10;\textcolor{blue}{a} &amp;=&amp; a \oplus ((\textcolor{blue}{d}+\textcolor{blue}{c})\lll 18).&#10;\end{array}&#10;\right\}&#10;\end{equation*}&#10;&#10;&#10;\end{document}"/>
  <p:tag name="IGUANATEXSIZE" val="30"/>
  <p:tag name="IGUANATEXCURSOR" val="271"/>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598.5"/>
  <p:tag name="ORIGINALWIDTH" val="1635.75"/>
  <p:tag name="LATEXADDIN" val="\documentclass{article}&#10;\usepackage{amsmath}&#10;\usepackage{amssymb}&#10;\usepackage{xcolor}&#10;\pagestyle{empty}&#10;\begin{document}&#10;&#10;\begin{equation*}&#10;\left.&#10;\begin{array}{lll}&#10;\textcolor{blue}{b} &amp;=&amp; b \oplus ((a+ d)\lll 7),\\&#10;\textcolor{blue}{c} &amp;=&amp; c \oplus ((\textcolor{blue}{b}+a)\lll 9),\\&#10;\textcolor{blue}{d} &amp;=&amp; d \oplus ((\textcolor{blue}{c}+\textcolor{blue}{b})\lll 13),\\&#10;\textcolor{blue}{a} &amp;=&amp; a \oplus ((\textcolor{blue}{d}+\textcolor{blue}{c})\lll 18).&#10;\end{array}&#10;\right\}&#10;\end{equation*}&#10;&#10;&#10;\end{document}"/>
  <p:tag name="IGUANATEXSIZE" val="30"/>
  <p:tag name="IGUANATEXCURSOR" val="271"/>
  <p:tag name="TRANSPARENCY" val="Tru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1487.064"/>
  <p:tag name="LATEXADDIN" val="\documentclass{article}&#10;\usepackage{amsmath}&#10;\usepackage{amssymb}&#10;\usepackage{xcolor}&#10;\pagestyle{empty}&#10;\begin{document}&#10;&#10;&#10;\begin{align*}&#10;\\&#10;\\&#10;\textcolor{blue}{d[13]} &amp;= d[13] \oplus (\textcolor{blue}{c[0]}\oplus\textcolor{blue}{b[0]}),\\&#10;\textcolor{blue}{a[18]} &amp;= a[18] \oplus (\textcolor{blue}{d[0]}\oplus\textcolor{blue}{c[0]}).&#10;\end{align*}&#10;&#10;&#10;\end{document}"/>
  <p:tag name="IGUANATEXSIZE" val="30"/>
  <p:tag name="IGUANATEXCURSOR" val="213"/>
  <p:tag name="TRANSPARENCY" val="True"/>
  <p:tag name="FILENAME" val=""/>
  <p:tag name="LATEXENGINEID" val="0"/>
  <p:tag name="TEMPFOLDER" val="d:\"/>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1693.288"/>
  <p:tag name="LATEXADDIN" val="\documentclass{article}&#10;\usepackage{amsmath}&#10;\usepackage{amssymb}&#10;\usepackage{xcolor}&#10;\pagestyle{empty}&#10;\begin{document}&#10;&#10;&#10;\begin{align*}&#10;\\&#10;\\&#10;\textcolor{blue}{\Delta d[13] \oplus} \textcolor{blue}{\Delta c[0] \oplus}\textcolor{blue}{\Delta b[0]} &amp;= \Delta d[13]\\&#10;\textcolor{blue}{\Delta a[18] \oplus} \textcolor{blue}{\Delta d[0] \oplus }\textcolor{blue}{\Delta c[0]} &amp;= \Delta a[18] .&#10;\end{align*}&#10;&#10;&#10;\end{document}"/>
  <p:tag name="IGUANATEXSIZE" val="30"/>
  <p:tag name="IGUANATEXCURSOR" val="381"/>
  <p:tag name="TRANSPARENCY" val="True"/>
  <p:tag name="FILENAME" val=""/>
  <p:tag name="LATEXENGINEID" val="0"/>
  <p:tag name="TEMPFOLDER" val="d:\"/>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9261</TotalTime>
  <Words>2364</Words>
  <Application>Microsoft Office PowerPoint</Application>
  <PresentationFormat>Widescreen</PresentationFormat>
  <Paragraphs>570</Paragraphs>
  <Slides>46</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Cambria Math</vt:lpstr>
      <vt:lpstr>Arial</vt:lpstr>
      <vt:lpstr>Calibri</vt:lpstr>
      <vt:lpstr>Cambria</vt:lpstr>
      <vt:lpstr>Office Theme</vt:lpstr>
      <vt:lpstr>Significantly Improved Multi-bit Differentials for Reduced Round Salsa and ChaCha</vt:lpstr>
      <vt:lpstr>Salsa and ChaCha</vt:lpstr>
      <vt:lpstr>Motivation</vt:lpstr>
      <vt:lpstr>Structure</vt:lpstr>
      <vt:lpstr>Non Randomness</vt:lpstr>
      <vt:lpstr>PowerPoint Presentation</vt:lpstr>
      <vt:lpstr>PowerPoint Presentation</vt:lpstr>
      <vt:lpstr>PowerPoint Presentation</vt:lpstr>
      <vt:lpstr>Attack idea (for R rounds) [Aumasson et al. 08]</vt:lpstr>
      <vt:lpstr>Attack idea (for R rounds) [Aumasson et al. 08]</vt:lpstr>
      <vt:lpstr>Attack idea (for R rounds) [Aumasson et al. 08]</vt:lpstr>
      <vt:lpstr>Salsa</vt:lpstr>
      <vt:lpstr>Salsa update function </vt:lpstr>
      <vt:lpstr>Differential-Linear Biases</vt:lpstr>
      <vt:lpstr>PowerPoint Presentation</vt:lpstr>
      <vt:lpstr>Linear approximation with ε_L=1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Linear approximation with ε_L&lt;1</vt:lpstr>
      <vt:lpstr>PowerPoint Presentation</vt:lpstr>
      <vt:lpstr>PowerPoint Presentation</vt:lpstr>
      <vt:lpstr>PowerPoint Presentation</vt:lpstr>
      <vt:lpstr>Implications to the key recovery attack</vt:lpstr>
      <vt:lpstr>Salsa</vt:lpstr>
      <vt:lpstr>Salsa</vt:lpstr>
      <vt:lpstr>Salsa</vt:lpstr>
      <vt:lpstr>PowerPoint Presentation</vt:lpstr>
      <vt:lpstr>PowerPoint Presentation</vt:lpstr>
      <vt:lpstr>PowerPoint Presentation</vt:lpstr>
      <vt:lpstr>PowerPoint Presentation</vt:lpstr>
      <vt:lpstr>PowerPoint Presentation</vt:lpstr>
      <vt:lpstr>Conclusion</vt:lpstr>
      <vt:lpstr>PowerPoint Presentation</vt:lpstr>
      <vt:lpstr>Thank you. Questions?</vt:lpstr>
      <vt:lpstr>References</vt:lpstr>
      <vt:lpstr>PowerPoint Presentation</vt:lpstr>
      <vt:lpstr>PowerPoint Presentation</vt:lpstr>
      <vt:lpstr>Appendix</vt:lpstr>
      <vt:lpstr>Timeline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Salsa and ChaCha: An Advanced Cryptanalysis</dc:title>
  <dc:creator>Arka</dc:creator>
  <cp:lastModifiedBy>Arka Rai Choudhuri</cp:lastModifiedBy>
  <cp:revision>151</cp:revision>
  <dcterms:created xsi:type="dcterms:W3CDTF">2016-07-13T05:38:03Z</dcterms:created>
  <dcterms:modified xsi:type="dcterms:W3CDTF">2017-03-08T03:16:31Z</dcterms:modified>
</cp:coreProperties>
</file>